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5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6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7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78" r:id="rId2"/>
    <p:sldId id="338" r:id="rId3"/>
    <p:sldId id="339" r:id="rId4"/>
    <p:sldId id="340" r:id="rId5"/>
    <p:sldId id="341" r:id="rId6"/>
    <p:sldId id="342" r:id="rId7"/>
    <p:sldId id="351" r:id="rId8"/>
    <p:sldId id="257" r:id="rId9"/>
    <p:sldId id="315" r:id="rId10"/>
    <p:sldId id="352" r:id="rId11"/>
    <p:sldId id="353" r:id="rId12"/>
    <p:sldId id="314" r:id="rId13"/>
    <p:sldId id="354" r:id="rId14"/>
    <p:sldId id="379" r:id="rId15"/>
    <p:sldId id="316" r:id="rId16"/>
    <p:sldId id="308" r:id="rId17"/>
    <p:sldId id="355" r:id="rId18"/>
    <p:sldId id="317" r:id="rId19"/>
    <p:sldId id="356" r:id="rId20"/>
    <p:sldId id="318" r:id="rId21"/>
    <p:sldId id="319" r:id="rId22"/>
    <p:sldId id="357" r:id="rId23"/>
    <p:sldId id="320" r:id="rId24"/>
    <p:sldId id="327" r:id="rId25"/>
    <p:sldId id="321" r:id="rId26"/>
    <p:sldId id="358" r:id="rId27"/>
    <p:sldId id="359" r:id="rId28"/>
    <p:sldId id="322" r:id="rId29"/>
    <p:sldId id="382" r:id="rId30"/>
    <p:sldId id="360" r:id="rId31"/>
    <p:sldId id="323" r:id="rId32"/>
    <p:sldId id="361" r:id="rId33"/>
    <p:sldId id="380" r:id="rId34"/>
    <p:sldId id="362" r:id="rId35"/>
    <p:sldId id="363" r:id="rId36"/>
    <p:sldId id="364" r:id="rId37"/>
    <p:sldId id="328" r:id="rId38"/>
    <p:sldId id="330" r:id="rId39"/>
    <p:sldId id="365" r:id="rId40"/>
    <p:sldId id="381" r:id="rId41"/>
    <p:sldId id="366" r:id="rId42"/>
    <p:sldId id="329" r:id="rId43"/>
    <p:sldId id="332" r:id="rId44"/>
    <p:sldId id="367" r:id="rId45"/>
    <p:sldId id="331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33" r:id="rId65"/>
    <p:sldId id="334" r:id="rId66"/>
    <p:sldId id="335" r:id="rId67"/>
    <p:sldId id="336" r:id="rId68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04CC-3563-43B0-B091-220A01FF690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EEB1-5AB9-4978-8ADF-1613B24D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C64B1-771D-45EF-8B18-54AD35AA7B4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4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66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69F73-A189-4A0D-9E74-95557D33F48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69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3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AD468-A473-43E1-8915-86813D9716A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71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60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AA6A1-98C4-4E92-B90F-91F2779B0A0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11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851F0-A817-4556-82E9-41BDA6A325B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75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4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6071D-49CF-426D-8CE7-31A7404CBC4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7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402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DD825-5EB8-4ACF-B3AC-F35787259C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27A1D-25A0-4889-80B5-78078F509F0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7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87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C36D0-1B60-4C88-9DB4-61B55082819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8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14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3AB2D-4D24-4ECD-BCC9-19222752357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8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07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07ABB-8DB4-4567-BBBE-7D73411FC51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8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43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15FB-BB8B-4C8F-A1BD-8AD0F67C62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47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78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D8A14-BF7B-4DA7-92EC-FB5BFE4511A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8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063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0F911-CE0A-43BC-AA5A-4EA8AFF89D1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90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126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1A5E3-2646-4132-B1C8-B4E5C6B986A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9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5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DB2-1F3A-46CE-B46D-DB11F17D830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9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137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931D8-4451-44A6-A8B7-1B30841C0A50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9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22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3CC36-A3AC-419B-9C5F-684AD342F53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01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588964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56A8E-AFED-4E6E-BE56-AEDABA12DA3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1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945300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088C8-F404-4C47-8916-D461F9D8713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02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424716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95CDA-556E-4733-B857-8ADD04AF69F8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02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070058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F0AEB-483E-4E37-BD68-043CA344C63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000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427314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0C32D-918B-467E-A225-F5BD8690CD4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0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91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5E029-45FD-43A4-A003-26A192113B72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693645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D641D-E2CA-4678-97F0-2BE560B7ACA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2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49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4AE65-16D5-44BA-A964-FBD876688330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02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585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EEFDC-1956-4839-BD21-D1F844486EFD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02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066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D3E2A-03A7-476C-A2A4-D1442DB5509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01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707306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F0333-3034-4C78-B04A-8FCD9B733FDB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01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969605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973EC-8F0A-464B-BA2A-99AA1615C39E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94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2983527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8CBB4-F938-4001-A4AC-EB6381A1C12F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01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94102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C9738-911E-4F71-9AEB-8A5DBA9C44E0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95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168073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D269A-9B87-462D-8769-C4EBE2253ED3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95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01829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53B41-BC25-4067-83A7-B94A17E1C03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0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94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E76CD-526F-475B-8662-03092D077C27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957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588409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A84D8-707C-49B2-A5A2-04699F21ED65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959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70680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E0FDC-F201-47DF-8E40-1748A18B01E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08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92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FB31A-5107-4F2D-930C-6227ED89C46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6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4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CBA14-F419-4EE2-813D-982C4827D61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63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95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BAC07-7B54-49E9-8A80-FF2E9E49A0B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0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518E8-6F6C-4654-A4D6-56709F8CC36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67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60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5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6942-3687-416E-B514-2A7250E0FD0F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jetsetlife.tv/blog/wp-content/uploads/2008/10/fenwaypar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8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9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81fCrQO7f5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117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099425" cy="9906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500" dirty="0" smtClean="0">
                <a:solidFill>
                  <a:schemeClr val="bg1"/>
                </a:solidFill>
              </a:rPr>
              <a:t>Chapter 4</a:t>
            </a:r>
            <a:endParaRPr lang="en-US" altLang="en-US" sz="55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114800" y="4495800"/>
            <a:ext cx="3813175" cy="20701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500" dirty="0">
                <a:solidFill>
                  <a:schemeClr val="bg1"/>
                </a:solidFill>
              </a:rPr>
              <a:t>Forces and Newton’s Laws of Motion</a:t>
            </a: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6" name="Picture 6" descr="04 newtons 1st law p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38113"/>
            <a:ext cx="80232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67" name="Rectangle 7"/>
          <p:cNvSpPr>
            <a:spLocks/>
          </p:cNvSpPr>
          <p:nvPr/>
        </p:nvSpPr>
        <p:spPr bwMode="auto">
          <a:xfrm>
            <a:off x="558800" y="1508125"/>
            <a:ext cx="73945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Seat Belts:  An Application of Newton’s First Law</a:t>
            </a:r>
          </a:p>
        </p:txBody>
      </p:sp>
      <p:pic>
        <p:nvPicPr>
          <p:cNvPr id="962570" name="Picture 10" descr="04_02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67502"/>
          <a:stretch>
            <a:fillRect/>
          </a:stretch>
        </p:blipFill>
        <p:spPr bwMode="auto">
          <a:xfrm>
            <a:off x="1236663" y="2017713"/>
            <a:ext cx="33178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71" name="Picture 11" descr="04_02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35101"/>
          <a:stretch>
            <a:fillRect/>
          </a:stretch>
        </p:blipFill>
        <p:spPr bwMode="auto">
          <a:xfrm>
            <a:off x="2900363" y="3557588"/>
            <a:ext cx="3317875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72" name="Picture 12" descr="04_02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7" b="2701"/>
          <a:stretch>
            <a:fillRect/>
          </a:stretch>
        </p:blipFill>
        <p:spPr bwMode="auto">
          <a:xfrm>
            <a:off x="4564063" y="5181600"/>
            <a:ext cx="3317875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73" name="Rectangle 13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4-16</a:t>
            </a:r>
          </a:p>
        </p:txBody>
      </p:sp>
    </p:spTree>
    <p:extLst>
      <p:ext uri="{BB962C8B-B14F-4D97-AF65-F5344CB8AC3E}">
        <p14:creationId xmlns:p14="http://schemas.microsoft.com/office/powerpoint/2010/main" val="186269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/>
          </p:cNvSpPr>
          <p:nvPr/>
        </p:nvSpPr>
        <p:spPr bwMode="auto">
          <a:xfrm>
            <a:off x="558800" y="136525"/>
            <a:ext cx="83899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What Is a Force?</a:t>
            </a:r>
          </a:p>
        </p:txBody>
      </p:sp>
      <p:sp>
        <p:nvSpPr>
          <p:cNvPr id="964611" name="Rectangle 3"/>
          <p:cNvSpPr>
            <a:spLocks/>
          </p:cNvSpPr>
          <p:nvPr/>
        </p:nvSpPr>
        <p:spPr bwMode="auto">
          <a:xfrm>
            <a:off x="558800" y="822325"/>
            <a:ext cx="24463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700">
                <a:latin typeface="Arial" panose="020B0604020202020204" pitchFamily="34" charset="0"/>
              </a:rPr>
              <a:t>A force...</a:t>
            </a:r>
          </a:p>
        </p:txBody>
      </p:sp>
      <p:sp>
        <p:nvSpPr>
          <p:cNvPr id="964613" name="Rectangle 5"/>
          <p:cNvSpPr>
            <a:spLocks/>
          </p:cNvSpPr>
          <p:nvPr/>
        </p:nvSpPr>
        <p:spPr bwMode="auto">
          <a:xfrm>
            <a:off x="554038" y="3429000"/>
            <a:ext cx="26225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... is a push or a pull.</a:t>
            </a:r>
          </a:p>
        </p:txBody>
      </p:sp>
      <p:sp>
        <p:nvSpPr>
          <p:cNvPr id="964614" name="Rectangle 6"/>
          <p:cNvSpPr>
            <a:spLocks/>
          </p:cNvSpPr>
          <p:nvPr/>
        </p:nvSpPr>
        <p:spPr bwMode="auto">
          <a:xfrm>
            <a:off x="3494088" y="3429000"/>
            <a:ext cx="24463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... acts on an object.</a:t>
            </a:r>
          </a:p>
        </p:txBody>
      </p:sp>
      <p:sp>
        <p:nvSpPr>
          <p:cNvPr id="964615" name="Rectangle 7"/>
          <p:cNvSpPr>
            <a:spLocks/>
          </p:cNvSpPr>
          <p:nvPr/>
        </p:nvSpPr>
        <p:spPr bwMode="auto">
          <a:xfrm>
            <a:off x="6432550" y="3429000"/>
            <a:ext cx="24447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... requires an agent.</a:t>
            </a:r>
          </a:p>
        </p:txBody>
      </p:sp>
      <p:sp>
        <p:nvSpPr>
          <p:cNvPr id="964616" name="Rectangle 8"/>
          <p:cNvSpPr>
            <a:spLocks/>
          </p:cNvSpPr>
          <p:nvPr/>
        </p:nvSpPr>
        <p:spPr bwMode="auto">
          <a:xfrm>
            <a:off x="923925" y="6103938"/>
            <a:ext cx="244633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... is a vector.</a:t>
            </a:r>
          </a:p>
        </p:txBody>
      </p:sp>
      <p:sp>
        <p:nvSpPr>
          <p:cNvPr id="964617" name="Rectangle 9"/>
          <p:cNvSpPr>
            <a:spLocks/>
          </p:cNvSpPr>
          <p:nvPr/>
        </p:nvSpPr>
        <p:spPr bwMode="auto">
          <a:xfrm>
            <a:off x="4124325" y="6035675"/>
            <a:ext cx="48577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... is a contact force or a 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long-range force.</a:t>
            </a:r>
          </a:p>
        </p:txBody>
      </p:sp>
      <p:pic>
        <p:nvPicPr>
          <p:cNvPr id="964626" name="Picture 18" descr="04_Pg105_Un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"/>
          <a:stretch>
            <a:fillRect/>
          </a:stretch>
        </p:blipFill>
        <p:spPr bwMode="auto">
          <a:xfrm>
            <a:off x="554038" y="1377950"/>
            <a:ext cx="221297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627" name="Picture 19" descr="04_Pg105_UnFig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1"/>
          <a:stretch>
            <a:fillRect/>
          </a:stretch>
        </p:blipFill>
        <p:spPr bwMode="auto">
          <a:xfrm>
            <a:off x="3478213" y="1390650"/>
            <a:ext cx="221297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628" name="Picture 20" descr="04_Pg105_UnFig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"/>
          <a:stretch>
            <a:fillRect/>
          </a:stretch>
        </p:blipFill>
        <p:spPr bwMode="auto">
          <a:xfrm>
            <a:off x="6238875" y="1231900"/>
            <a:ext cx="1925638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629" name="Picture 21" descr="04_Pg105_UnFig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0"/>
          <a:stretch>
            <a:fillRect/>
          </a:stretch>
        </p:blipFill>
        <p:spPr bwMode="auto">
          <a:xfrm>
            <a:off x="554038" y="3973513"/>
            <a:ext cx="22066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630" name="Picture 22" descr="04_Pg105_UnFigur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3816350" y="4392613"/>
            <a:ext cx="243205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631" name="Picture 23" descr="04_Pg105_UnFigur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3"/>
          <a:stretch>
            <a:fillRect/>
          </a:stretch>
        </p:blipFill>
        <p:spPr bwMode="auto">
          <a:xfrm>
            <a:off x="6286500" y="4292600"/>
            <a:ext cx="142557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4632" name="Rectangle 24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9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4-17</a:t>
            </a:r>
          </a:p>
        </p:txBody>
      </p:sp>
    </p:spTree>
    <p:extLst>
      <p:ext uri="{BB962C8B-B14F-4D97-AF65-F5344CB8AC3E}">
        <p14:creationId xmlns:p14="http://schemas.microsoft.com/office/powerpoint/2010/main" val="192389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Vectors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87054" y="2593649"/>
            <a:ext cx="3048000" cy="2590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87054" y="5184449"/>
            <a:ext cx="30480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887054" y="2593649"/>
            <a:ext cx="0" cy="259080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33599" y="1393896"/>
            <a:ext cx="484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magnitude of a force is measured in </a:t>
            </a:r>
            <a:r>
              <a:rPr lang="en-US" dirty="0" err="1" smtClean="0"/>
              <a:t>Newtons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13738321">
            <a:off x="3934543" y="1607034"/>
            <a:ext cx="457200" cy="397270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3115654" y="4343400"/>
            <a:ext cx="1295400" cy="1371600"/>
          </a:xfrm>
          <a:prstGeom prst="arc">
            <a:avLst>
              <a:gd name="adj1" fmla="val 17995068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2509" y="2895600"/>
            <a:ext cx="102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Newtons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3810" y="435096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598" y="5867400"/>
            <a:ext cx="472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multiple forces acting on one mass?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Force Vectors</a:t>
            </a:r>
          </a:p>
        </p:txBody>
      </p:sp>
      <p:pic>
        <p:nvPicPr>
          <p:cNvPr id="966661" name="Picture 5" descr="04_TacticsBox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>
            <a:fillRect/>
          </a:stretch>
        </p:blipFill>
        <p:spPr bwMode="auto">
          <a:xfrm>
            <a:off x="296863" y="1444625"/>
            <a:ext cx="854868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6662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4-18</a:t>
            </a:r>
          </a:p>
        </p:txBody>
      </p:sp>
    </p:spTree>
    <p:extLst>
      <p:ext uri="{BB962C8B-B14F-4D97-AF65-F5344CB8AC3E}">
        <p14:creationId xmlns:p14="http://schemas.microsoft.com/office/powerpoint/2010/main" val="3417001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Force is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something Yoda told Han Solo to use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a scalar quantity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a vector quantity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a unit of power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5212636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842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be 17"/>
          <p:cNvSpPr/>
          <p:nvPr/>
        </p:nvSpPr>
        <p:spPr>
          <a:xfrm rot="1721813">
            <a:off x="3016758" y="3066051"/>
            <a:ext cx="1738428" cy="55822"/>
          </a:xfrm>
          <a:prstGeom prst="cube">
            <a:avLst>
              <a:gd name="adj" fmla="val 470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3110119" y="3850796"/>
            <a:ext cx="892709" cy="76200"/>
          </a:xfrm>
          <a:prstGeom prst="cube">
            <a:avLst>
              <a:gd name="adj" fmla="val 470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Vectors add too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599" y="1393896"/>
            <a:ext cx="569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hanging street sign with more than one force acting on it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612049" y="3424535"/>
            <a:ext cx="3342118" cy="1066800"/>
          </a:xfrm>
          <a:prstGeom prst="cube">
            <a:avLst>
              <a:gd name="adj" fmla="val 47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07998" y="3496270"/>
            <a:ext cx="3150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Worst Buy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Cube 15"/>
          <p:cNvSpPr/>
          <p:nvPr/>
        </p:nvSpPr>
        <p:spPr>
          <a:xfrm>
            <a:off x="1739231" y="2098785"/>
            <a:ext cx="1426109" cy="4378216"/>
          </a:xfrm>
          <a:prstGeom prst="cube">
            <a:avLst>
              <a:gd name="adj" fmla="val 470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35107" y="2819400"/>
            <a:ext cx="1874351" cy="106732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09459" y="3919288"/>
            <a:ext cx="2005741" cy="11776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09459" y="3858467"/>
            <a:ext cx="0" cy="1551733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85972" y="5762445"/>
                <a:ext cx="4400115" cy="714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</a:rPr>
                          <m:t>net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+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=0</a:t>
                </a:r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72" y="5762445"/>
                <a:ext cx="4400115" cy="714555"/>
              </a:xfrm>
              <a:prstGeom prst="rect">
                <a:avLst/>
              </a:prstGeom>
              <a:blipFill rotWithShape="1">
                <a:blip r:embed="rId2"/>
                <a:stretch>
                  <a:fillRect t="-2542" r="-3324" b="-3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52064" y="2146788"/>
                <a:ext cx="735266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64" y="2146788"/>
                <a:ext cx="735266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72283" y="4894562"/>
                <a:ext cx="735266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83" y="4894562"/>
                <a:ext cx="735266" cy="7136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81709" y="3574236"/>
                <a:ext cx="735266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09" y="3574236"/>
                <a:ext cx="735266" cy="7136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5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types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1459194"/>
            <a:ext cx="35121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Electromagnetic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54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/>
          </p:cNvSpPr>
          <p:nvPr/>
        </p:nvSpPr>
        <p:spPr bwMode="auto">
          <a:xfrm>
            <a:off x="558800" y="138113"/>
            <a:ext cx="64468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 Short Catalog of Forces: Weight </a:t>
            </a:r>
            <a:r>
              <a:rPr lang="en-US" altLang="en-US" sz="3000" i="1">
                <a:solidFill>
                  <a:srgbClr val="662A6D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968710" name="Rectangle 6"/>
          <p:cNvSpPr>
            <a:spLocks/>
          </p:cNvSpPr>
          <p:nvPr/>
        </p:nvSpPr>
        <p:spPr bwMode="auto">
          <a:xfrm>
            <a:off x="6419850" y="36513"/>
            <a:ext cx="415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pic>
        <p:nvPicPr>
          <p:cNvPr id="968711" name="Picture 7" descr="04_05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1155700" y="720725"/>
            <a:ext cx="683260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8712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4-19</a:t>
            </a:r>
          </a:p>
        </p:txBody>
      </p:sp>
    </p:spTree>
    <p:extLst>
      <p:ext uri="{BB962C8B-B14F-4D97-AF65-F5344CB8AC3E}">
        <p14:creationId xmlns:p14="http://schemas.microsoft.com/office/powerpoint/2010/main" val="166153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Weight</a:t>
            </a:r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375" y="1600199"/>
            <a:ext cx="450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600" dirty="0" smtClean="0"/>
              <a:t>Gravity pulling down</a:t>
            </a:r>
          </a:p>
        </p:txBody>
      </p:sp>
      <p:sp>
        <p:nvSpPr>
          <p:cNvPr id="4" name="Can 3"/>
          <p:cNvSpPr/>
          <p:nvPr/>
        </p:nvSpPr>
        <p:spPr>
          <a:xfrm>
            <a:off x="6248400" y="1771828"/>
            <a:ext cx="2133600" cy="20574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77000" y="4114800"/>
                <a:ext cx="9588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114800"/>
                <a:ext cx="95885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7315200" y="3002504"/>
            <a:ext cx="0" cy="2503124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400" y="3606968"/>
                <a:ext cx="25133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606968"/>
                <a:ext cx="251338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9181" y="5638800"/>
            <a:ext cx="784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600" dirty="0" smtClean="0"/>
              <a:t>Is your weight the same on the moon?</a:t>
            </a:r>
          </a:p>
        </p:txBody>
      </p:sp>
    </p:spTree>
    <p:extLst>
      <p:ext uri="{BB962C8B-B14F-4D97-AF65-F5344CB8AC3E}">
        <p14:creationId xmlns:p14="http://schemas.microsoft.com/office/powerpoint/2010/main" val="32108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/>
          </p:cNvSpPr>
          <p:nvPr/>
        </p:nvSpPr>
        <p:spPr bwMode="auto">
          <a:xfrm>
            <a:off x="558800" y="1254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Spring Force </a:t>
            </a:r>
            <a:r>
              <a:rPr lang="en-US" altLang="en-US" sz="3000" i="1">
                <a:solidFill>
                  <a:srgbClr val="662A6D"/>
                </a:solidFill>
                <a:latin typeface="Arial" panose="020B0604020202020204" pitchFamily="34" charset="0"/>
                <a:ea typeface="ヒラギノ角ゴ Pro W3" pitchFamily="48" charset="-128"/>
              </a:rPr>
              <a:t>F</a:t>
            </a:r>
            <a:r>
              <a:rPr lang="en-US" altLang="en-US" sz="3000" baseline="-25000">
                <a:solidFill>
                  <a:srgbClr val="662A6D"/>
                </a:solidFill>
                <a:latin typeface="Arial" panose="020B0604020202020204" pitchFamily="34" charset="0"/>
                <a:ea typeface="ヒラギノ角ゴ Pro W3" pitchFamily="48" charset="-128"/>
              </a:rPr>
              <a:t>sp</a:t>
            </a:r>
          </a:p>
        </p:txBody>
      </p:sp>
      <p:sp>
        <p:nvSpPr>
          <p:cNvPr id="970759" name="Rectangle 7"/>
          <p:cNvSpPr>
            <a:spLocks/>
          </p:cNvSpPr>
          <p:nvPr/>
        </p:nvSpPr>
        <p:spPr bwMode="auto">
          <a:xfrm>
            <a:off x="2800350" y="-50800"/>
            <a:ext cx="415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pic>
        <p:nvPicPr>
          <p:cNvPr id="970760" name="Picture 8" descr="04_06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"/>
          <a:stretch>
            <a:fillRect/>
          </a:stretch>
        </p:blipFill>
        <p:spPr bwMode="auto">
          <a:xfrm>
            <a:off x="228600" y="1291431"/>
            <a:ext cx="854868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0761" name="Rectangle 9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0350" y="4572000"/>
                <a:ext cx="3077381" cy="99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4572000"/>
                <a:ext cx="3077381" cy="994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950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60" name="Picture 28" descr="Looking_Ahead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6825" r="885" b="4155"/>
          <a:stretch>
            <a:fillRect/>
          </a:stretch>
        </p:blipFill>
        <p:spPr bwMode="auto">
          <a:xfrm>
            <a:off x="377825" y="5064125"/>
            <a:ext cx="5972175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039" name="Rectangle 7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</a:t>
            </a:r>
          </a:p>
        </p:txBody>
      </p:sp>
      <p:sp>
        <p:nvSpPr>
          <p:cNvPr id="94004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419100"/>
            <a:ext cx="8661400" cy="90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0700" indent="-5207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6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4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</a:rPr>
              <a:t>Forces and Newton’s Laws of Motion</a:t>
            </a:r>
          </a:p>
        </p:txBody>
      </p:sp>
      <p:pic>
        <p:nvPicPr>
          <p:cNvPr id="940065" name="Picture 33" descr="04_ChOpen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1247" r="743" b="3468"/>
          <a:stretch>
            <a:fillRect/>
          </a:stretch>
        </p:blipFill>
        <p:spPr bwMode="auto">
          <a:xfrm>
            <a:off x="2795588" y="1420813"/>
            <a:ext cx="600075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0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Spring</a:t>
            </a:r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0898" y="1371600"/>
            <a:ext cx="7372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a coiled spring is displaced from equilibrium it wants to return</a:t>
            </a:r>
          </a:p>
        </p:txBody>
      </p:sp>
      <p:pic>
        <p:nvPicPr>
          <p:cNvPr id="5122" name="Picture 2" descr="https://encrypted-tbn2.gstatic.com/images?q=tbn:ANd9GcQErsJHtOU1hSImq5bL05zx2G6-9B-i_43IgG_OJZ5u2HHI0Q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03" y="4724400"/>
            <a:ext cx="2619375" cy="12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QErsJHtOU1hSImq5bL05zx2G6-9B-i_43IgG_OJZ5u2HHI0Q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7" y="419753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n 7"/>
          <p:cNvSpPr/>
          <p:nvPr/>
        </p:nvSpPr>
        <p:spPr>
          <a:xfrm>
            <a:off x="1976570" y="3566623"/>
            <a:ext cx="1171486" cy="1248754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6157" y="3063199"/>
                <a:ext cx="3077381" cy="99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157" y="3063199"/>
                <a:ext cx="3077381" cy="994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17986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Tension</a:t>
            </a:r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450373"/>
            <a:ext cx="553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Found in ropes, chains, cloth</a:t>
            </a:r>
          </a:p>
        </p:txBody>
      </p:sp>
      <p:sp>
        <p:nvSpPr>
          <p:cNvPr id="4" name="AutoShape 2" descr="data:image/jpeg;base64,/9j/4AAQSkZJRgABAQAAAQABAAD/2wCEAAkGBxQHBhITBxQUFRQVFxUUFRgTGRwbGxgXHRQZGh0UGRoYICggGRwlGxUWLTMhJik3Li4uGiszODMsOCguLisBCgoKDQ0MGhAQGzclHx02LC80LCwtLCw0NC8sKzgrNCwsKy0sLC8sLCwsLDcsLCwsLDEsLCwsNzcsKysrLCssK//AABEIAL0BCwMBIgACEQEDEQH/xAAbAAEBAQADAQEAAAAAAAAAAAAABwYDBAUCAf/EAEYQAAIBAgMFBAUIBggHAAAAAAABAgMRBBIhBQYHMUETIlFxMmGBkaEIFCMzQmJysRUWNDZSgiRDRHOSssHCNWSDotHS8f/EABgBAQEBAQEAAAAAAAAAAAAAAAABAwIE/8QAHxEBAQACAQQDAAAAAAAAAAAAAAECEQMEMUFREhRh/9oADAMBAAIRAxEAPwC4gAAAAAAAAAAAAJbwaxU6219rRr1JSUKyUYybk4rta65vy5LwKkSngdpjNq9H28bx6x79b0n1b8OlvWVYAAAAAAAAAAAJ7wjxEsStpurOUksdXjDM20op8ot81qtOSKETzgz/AMNx9+fz6ve/P0Yc4/Y8ihgAAAAAAAAAAAAAAAAAAAAAAAAAAAAAEo4Ed57SlpFOtHu/ai/pH3n15r3esq5KeASts3G5bJdvGy+0u59p+PIqwAAAAAAAAAA/JcgJ5wSs93sU49cZWfLT0KfJ85eZRCecD9d06rd23iard+foU+a+z5FDAAAAAAAAAAAAAAAAAAAAAAAAAAAAcdd2oS8ny8jkPivrRlz5Plz5dAJd8nqGXdXEPS7r+1fQUn3n15/EqhKvk8q262I0S/pHt+opc/gVUAAAAAAAAAfFV2pvyf5H2cdfShLyf5AYDgVG24ib+1Wqy5WX2Vo7ty1T7z5lDJ7wLVuH9O/PtKt9fvdV9nS2nQoQAAAAAAAAAAAAAAAAAAAAAAAAAAAD4rfUy58ny58uh9nFinbDTf3Xy8gJj8nv91sRy/aP5vqKWsipks+T1C26Vdpc8Q+t39RS5+HP3MqYAAAAAAAAA4MbLJg6j8IyfO3R9enmc50ttSy7HrvTSlUevL0HzAxnAyNuHVC3Wdbkrf1jXt5cygGH4LRceHWFzX5133v7+etunkbgAAAAAAAAAAAAAAAAAAAAAAAAAAABxYl2w8vwv8jlOLFfs0/wy/ICYfJ5/dKvp/aOd9X9BS566FUJX8nn906/dS+nWvV/QUuf+nmVQAAAAAAAAAedvHLJu9inHNdUKzWRXl9XL0V1fgeieRvfU7LdPGy00w2IerstKUuq5eYHgcG45eHeFtbnX5O/9oqdfHx9ZtjHcIoZOHuE66VWu7l0deo1ZeFmtevM2IAAAAAAAAAAAAAAAAAAAAAAAAAAADp7Zq9jsivJNrLSqSvHVq0G7r1ncMzxI2j+itysVUu13Yw7t03nnGDjFrWLak0pdG79AMp8nyl2e6FZpJN4h31u9KNLmvsvXl4MqJI/k84ly2PiqUUskJ05qWl5SlFxlfra1ONiuAAAAAAAAADwt/J9nuTtB/8AK4jpf+ql06numT4qVHS3Bxjptx7iTt1i6kVKPk4tp+pgOFatuDg739CT1d3rUm+a/LpyNYYDghVlPcSEascqp1KsY8tYuXaX09dSS9hvwAAAAAAAAAAAAAAAAAAAAAAAAAAAGK4w1XS4f4lRp9pm7OLX8N6sfpP5Xb1XtfQ2pjeL9R0+HmLyRlJtU493petDXyAyXyeqkJYPGZZuU3Ki5x6JZZ2kn69Vb7q8UV8jvyfZxcscnZSfYWiregu0V9PXfr4e2xAAAAAAAAADJcV6kafD/Gds2lkillV3mdWCivJyaTfRM1pg+NWPWD3FqQkpOVepSowUW1rnU9ba2tTenW9uoHX4GQlDcyXaxsu3qODuneLUNXbk1LMvYUQwHBCEYbix7LR9rWzq92pZrJPweVQ09ZvwAAAAAAAAAAAAAAAAAAAAAAAAAAAGJ4y45YHh3iryyuooUo6Xu5TV4/4VI2xJeONSW1MXs7Z2Gcs1etmko6JxuoK7fhmk/Va/RAeVwExfzLbOJw2JioTqU4VFnTU21q4q/wBnJUg7e0t5HN5YR3W4xYKuu5Rq06dNtq6SSdBxXvoX8CxgAAAAAAAACY7Wi97eLVCitaGzYqtU7ujryaai7vXlSs7fZmig7b2jHZOyK1ev6NKEqj9dle2niY3g1sx0d2p4vGJdvjqs8RUdtcrk8q5u8XeUl/eAcHCm+zdrbVwM7/QYl1ILpkqXtZ828sYN/jKMTfaD/QPGahUdlTx1CVJtq30kLcrc5PLRXquUgAAAAAAAAAAAAAAAAAAAAAAAAAAADI/u3H9a+NWLxM7Olgk6cNb95XpRa6avt5e4p28m1FsXYGIxE2l2VKc1m5OSi8qdtdZWXtMNwE2b813OlWqeliK05cvsw+jtfr3o1H7QOTjlst4vdWFegpdphqsZRcein3HJ+UnB36ZTXbn7VW2t2cNXTcnUpRcm1ZuaWWen4lI7O8GzI7Z2JXw9blVpzp6c1eLSkvWnZ+wn3Anasp7KxODxmbtMNVu4vlTjNtdkn4qdOd/xdQKiAAAAAAH43ZATni/iZbRhhNl4B/S42rDPzvGjGV3PTSyaT8oPQoGBwkMDgqdLCrLCnGMIRXSMUkl7kic7gr9ad+8dtOqr06T+aYVvN6MfSqRvprGz/wCq1500CecacM6OwqGNwv1mDr06ia55ZTjFxj5zVL2G8wWIWMwcKlL0ZxjNeUopr8zpb0bN/TG7uJoLR1aVSCdr2k4vK7ep29xneD21P0juPRjOynQcsPOOt45dYRd+vZyhf13A2wAAAAAAAAAAAAAAAAAAAAAAAAAAm/Hbajwe6MaFC+fE1Y00kr5ox77XqvJQXjqbXdnZi2Lu/h8PTvalThDXndR1b9tya75P9ZOMeAwb1p4ZKtNOWjf1rdl6oU1/MVuU1Bd9peYH0SDZ6/VbjdVp2lGljU5QSu05VI55Tl5VaVRepS8Cqzx9OHOS9mv5Em42yyVcFjdn3jOhNxlLlK11Uhbr6VOS/nOflN6FjBk4b7UsRRi8LeTlGMssYynJXSdmoLR68rnHLeLEV/2ahV/nyU/8zcvgcXmxg2Bxzrxp+nJLzZicTjcU1fFToUV9+Upv45Inn/PIVZWli6tR/wAOGgl8YRk/+4zvUeoum/qbSpwXO/kv9eRlt8d7IU9g4iGy5J15U5wpqM45lKUbKejust7+Oh5KwsazvHCVaj8cVP8A2zlL/KdiUKtCi1J4bDxa5RTentyr4HN58jTl4YVqWytzcPSoReZJyqWTt2km3JJy9Kz0um+Rqqm26dKN694rxllS97ZOKM6OETVSvUavfLSeVP8Aw/8Ak+XtTDUZXw2GUpfxVe8/O8sz+JzOpppSMPt6hik/m81K2jyNSs/B5W7GB3GxS2FxC2nhXm7GrJYmjZNxi5WlJNrlJ9qufSn5HUrbzVpq1FQguSUVf87r4HhYva8cPVk8TVjGUvS1SlL1ZVq+mli/ZvibFwpbQp1a2SnOObnlvr7mdowe6W69fBbTp18VkjFJvLduXeg1ytZc/E3h6OLLLKbymkAAaAAAAAAAAAAAAAAAAAAAOPEVOxoSlzypv3K5LlxYz/WUZR/DJP8ANFTqQVSDU+TTT8iWb8cOYYDYc627sW6lPvyhVqd100m5ZW7WktHq7WT8TPOZXsrL7H23Swm++Jx+InUfbwcGlFJxbdLX0vClbn1NZPfDC4mFlXnTfioa+WsZIj+zMZPaOKUKVCX3nmdoLrKXc0S/+X5G42FuZT3moTlu1jqNbJbMpwqU5Rve2ZNNpOzs7W0Mrhle41FPHYPE/W4uc/VOrKC90VFHV3kwODxu7OJhgvm7n2cpQyyi5Z4rPFXvm1lFL13PJrcLsfSXd7Cf4Kj/AN8Ymc27satu1VgttpUs+ZwvOLzKLSbWVvlmjz8TmYWXehq9wsVXju3Cnja8aHZynFOooSlJOWbTNPknJpd3kj2q2Kw8f2rFVqvqjJpezs1FfEnWH2zRjFJVo3eloyvf1WjzKBg9wcVXs67p0196Tk/dFNfEzymeV7I6/wClsLh3/RMMpPxqWv73mfxPmtvVWlG1CMILpZXt73b4GlwnDmnH9srTl6oJRXxzM9zB7oYPC+jRUn41G5/CTt8Czg5L+LtMXtTEY2eWE6kn/DT/APWB28Juti8Y7qjKKfWo1H4Seb4Fco0I0IWoRUV4RSS9yOQ7nS+6idYLh5Un+21oR9UE5fF5T3MJuHhqH1/aVH96Vl7oWNSDWcHHPA8XG7rYXF7MqUJ0YRhUWWWRZZNXT9Ja80up4u4/D2lunjKtSE3VlKU+yzRS7KnKV3FW5t2hd6Lu6JXd9oDWSTsAAKAAAAAAAAAAAAAAAAAAAAAAfFWmq1JxqpNNNNPVNNWaa6o+wB4uA3UwezsFOlgsNRjTqenHImp6Nd697qzas/E7Ox9hYfYimtkUadFTaclTioptcuXm/eeiABmuIG7Ud5926tJU6c6qi3Qc9Ms/FSWsbrTw8U0aUAQ7czhTitn5q2PVOM4ZnRpSldSqW7lWcoZlFQlrZJt26datujg8VgNjqG8FZVqyk++te7ZJa5Y35N6rS9rux7YAAAAAAAAAAAAAAAAAAAAAAAAAAA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img.worldstores.co.uk/images/products/Trigano%20Jardin%20Agility%20Swing%20Set_A_S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19" y="2819400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n 7"/>
          <p:cNvSpPr/>
          <p:nvPr/>
        </p:nvSpPr>
        <p:spPr>
          <a:xfrm>
            <a:off x="5466431" y="4495800"/>
            <a:ext cx="538030" cy="929177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0" y="2971800"/>
                <a:ext cx="2560188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71800"/>
                <a:ext cx="2560188" cy="9206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3" name="Rectangle 3"/>
          <p:cNvSpPr>
            <a:spLocks/>
          </p:cNvSpPr>
          <p:nvPr/>
        </p:nvSpPr>
        <p:spPr bwMode="auto">
          <a:xfrm>
            <a:off x="571500" y="141288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Tension Force</a:t>
            </a:r>
            <a:r>
              <a:rPr lang="en-US" altLang="en-US" sz="3000" i="1">
                <a:solidFill>
                  <a:srgbClr val="662A6D"/>
                </a:solidFill>
                <a:latin typeface="Arial" panose="020B0604020202020204" pitchFamily="34" charset="0"/>
              </a:rPr>
              <a:t>T</a:t>
            </a:r>
            <a:endParaRPr lang="en-US" altLang="en-US" sz="3000">
              <a:solidFill>
                <a:srgbClr val="662A6D"/>
              </a:solidFill>
              <a:latin typeface="Arial" panose="020B0604020202020204" pitchFamily="34" charset="0"/>
            </a:endParaRPr>
          </a:p>
        </p:txBody>
      </p:sp>
      <p:sp>
        <p:nvSpPr>
          <p:cNvPr id="972807" name="Rectangle 7"/>
          <p:cNvSpPr>
            <a:spLocks/>
          </p:cNvSpPr>
          <p:nvPr/>
        </p:nvSpPr>
        <p:spPr bwMode="auto">
          <a:xfrm>
            <a:off x="2967038" y="-46038"/>
            <a:ext cx="415925" cy="38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pic>
        <p:nvPicPr>
          <p:cNvPr id="972808" name="Picture 8" descr="04_07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6"/>
          <a:stretch>
            <a:fillRect/>
          </a:stretch>
        </p:blipFill>
        <p:spPr bwMode="auto">
          <a:xfrm>
            <a:off x="296863" y="1593850"/>
            <a:ext cx="8548687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09" name="Rectangle 9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4-21</a:t>
            </a:r>
          </a:p>
        </p:txBody>
      </p:sp>
    </p:spTree>
    <p:extLst>
      <p:ext uri="{BB962C8B-B14F-4D97-AF65-F5344CB8AC3E}">
        <p14:creationId xmlns:p14="http://schemas.microsoft.com/office/powerpoint/2010/main" val="203124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Normal</a:t>
            </a:r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0423" y="1447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Perpendicular to the surface of interacting objects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914399" y="3955646"/>
            <a:ext cx="7315200" cy="2514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165758">
            <a:off x="3389806" y="3616124"/>
            <a:ext cx="1359877" cy="1371600"/>
          </a:xfrm>
          <a:prstGeom prst="roundRect">
            <a:avLst>
              <a:gd name="adj" fmla="val 870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Normal</a:t>
            </a:r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296625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Perpendicular to the surface of interacting objects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914399" y="3955646"/>
            <a:ext cx="7315200" cy="2514600"/>
          </a:xfrm>
          <a:prstGeom prst="rtTriangl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165758">
            <a:off x="2018206" y="3147604"/>
            <a:ext cx="1359877" cy="1371600"/>
          </a:xfrm>
          <a:prstGeom prst="roundRect">
            <a:avLst>
              <a:gd name="adj" fmla="val 8705"/>
            </a:avLst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92447" y="2439625"/>
            <a:ext cx="555986" cy="1492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47254" y="2122518"/>
                <a:ext cx="4716612" cy="979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func>
                        <m:func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254" y="2122518"/>
                <a:ext cx="4716612" cy="9798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0" y="6096000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6096000"/>
                <a:ext cx="18947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9032" r="-225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Triangle 10"/>
          <p:cNvSpPr/>
          <p:nvPr/>
        </p:nvSpPr>
        <p:spPr>
          <a:xfrm rot="1166937">
            <a:off x="2394775" y="3980690"/>
            <a:ext cx="592572" cy="166979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78648" y="4463318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48" y="4463318"/>
                <a:ext cx="18947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11" idx="2"/>
          </p:cNvCxnSpPr>
          <p:nvPr/>
        </p:nvCxnSpPr>
        <p:spPr>
          <a:xfrm flipH="1">
            <a:off x="2133689" y="3921656"/>
            <a:ext cx="558760" cy="1582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96290" y="3965842"/>
            <a:ext cx="3707" cy="1769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59602" y="4618985"/>
                <a:ext cx="1216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02" y="4618985"/>
                <a:ext cx="121661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98143" y="5121071"/>
                <a:ext cx="618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143" y="5121071"/>
                <a:ext cx="6186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055832" y="3791176"/>
            <a:ext cx="684086" cy="1036462"/>
            <a:chOff x="6055832" y="3791176"/>
            <a:chExt cx="684086" cy="1036462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6096000" y="4019241"/>
              <a:ext cx="228600" cy="599744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096000" y="4618987"/>
              <a:ext cx="552258" cy="208651"/>
            </a:xfrm>
            <a:prstGeom prst="line">
              <a:avLst/>
            </a:prstGeom>
            <a:ln>
              <a:head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556598" y="4510653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98" y="4510653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055832" y="379117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832" y="3791176"/>
                  <a:ext cx="186718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754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774" y="1441280"/>
            <a:ext cx="693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Resistance to motion from interactions with other surfaces</a:t>
            </a:r>
          </a:p>
        </p:txBody>
      </p:sp>
      <p:sp>
        <p:nvSpPr>
          <p:cNvPr id="7" name="Right Triangle 6"/>
          <p:cNvSpPr/>
          <p:nvPr/>
        </p:nvSpPr>
        <p:spPr>
          <a:xfrm>
            <a:off x="990599" y="3657600"/>
            <a:ext cx="7086601" cy="2613822"/>
          </a:xfrm>
          <a:prstGeom prst="rtTriangl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165758">
            <a:off x="3565740" y="3820366"/>
            <a:ext cx="1025090" cy="953561"/>
          </a:xfrm>
          <a:prstGeom prst="roundRect">
            <a:avLst>
              <a:gd name="adj" fmla="val 8705"/>
            </a:avLst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20893" y="4031094"/>
            <a:ext cx="743156" cy="27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00" y="6096000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6096000"/>
                <a:ext cx="18947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9032" r="-225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Triangle 13"/>
          <p:cNvSpPr/>
          <p:nvPr/>
        </p:nvSpPr>
        <p:spPr>
          <a:xfrm rot="1166937">
            <a:off x="3749444" y="4341206"/>
            <a:ext cx="592572" cy="166979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33317" y="4823834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17" y="4823834"/>
                <a:ext cx="18947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4050959" y="4326358"/>
            <a:ext cx="3707" cy="1769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59264" y="5883529"/>
                <a:ext cx="1179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64" y="5883529"/>
                <a:ext cx="117974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2812" y="5481587"/>
                <a:ext cx="618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12" y="5481587"/>
                <a:ext cx="61863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897813" y="3657600"/>
            <a:ext cx="684086" cy="1036462"/>
            <a:chOff x="6055832" y="3791176"/>
            <a:chExt cx="684086" cy="1036462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6096000" y="4019241"/>
              <a:ext cx="228600" cy="599744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096000" y="4618987"/>
              <a:ext cx="552258" cy="208651"/>
            </a:xfrm>
            <a:prstGeom prst="line">
              <a:avLst/>
            </a:prstGeom>
            <a:ln>
              <a:head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556598" y="4510653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98" y="4510653"/>
                  <a:ext cx="18332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055832" y="379117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832" y="3791176"/>
                  <a:ext cx="18671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3488358" y="5860542"/>
            <a:ext cx="600464" cy="225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43661" y="2869928"/>
                <a:ext cx="817723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61" y="2869928"/>
                <a:ext cx="817723" cy="9206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1" name="Rectangle 3"/>
          <p:cNvSpPr>
            <a:spLocks/>
          </p:cNvSpPr>
          <p:nvPr/>
        </p:nvSpPr>
        <p:spPr bwMode="auto">
          <a:xfrm>
            <a:off x="558800" y="136525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Normal Force </a:t>
            </a:r>
            <a:r>
              <a:rPr lang="en-US" altLang="en-US" sz="3000" i="1">
                <a:solidFill>
                  <a:srgbClr val="662A6D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74856" name="Rectangle 8"/>
          <p:cNvSpPr>
            <a:spLocks/>
          </p:cNvSpPr>
          <p:nvPr/>
        </p:nvSpPr>
        <p:spPr bwMode="auto">
          <a:xfrm>
            <a:off x="2890838" y="38100"/>
            <a:ext cx="377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pic>
        <p:nvPicPr>
          <p:cNvPr id="974857" name="Picture 9" descr="04_09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>
            <a:fillRect/>
          </a:stretch>
        </p:blipFill>
        <p:spPr bwMode="auto">
          <a:xfrm>
            <a:off x="214313" y="1166813"/>
            <a:ext cx="41529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858" name="Picture 10" descr="04_10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4618038" y="1158875"/>
            <a:ext cx="422275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4859" name="Rectangle 11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4-22</a:t>
            </a:r>
          </a:p>
        </p:txBody>
      </p:sp>
    </p:spTree>
    <p:extLst>
      <p:ext uri="{BB962C8B-B14F-4D97-AF65-F5344CB8AC3E}">
        <p14:creationId xmlns:p14="http://schemas.microsoft.com/office/powerpoint/2010/main" val="174317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901" name="Rectangle 5"/>
          <p:cNvSpPr>
            <a:spLocks/>
          </p:cNvSpPr>
          <p:nvPr/>
        </p:nvSpPr>
        <p:spPr bwMode="auto">
          <a:xfrm>
            <a:off x="558800" y="133350"/>
            <a:ext cx="56356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Friction </a:t>
            </a:r>
            <a:r>
              <a:rPr lang="en-US" altLang="en-US" sz="3000" i="1">
                <a:solidFill>
                  <a:srgbClr val="662A6D"/>
                </a:solidFill>
              </a:rPr>
              <a:t>f</a:t>
            </a:r>
            <a:r>
              <a:rPr lang="en-US" altLang="en-US" sz="3000" baseline="-25000">
                <a:solidFill>
                  <a:srgbClr val="662A6D"/>
                </a:solidFill>
              </a:rPr>
              <a:t>k</a:t>
            </a:r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3000" i="1">
                <a:solidFill>
                  <a:srgbClr val="662A6D"/>
                </a:solidFill>
              </a:rPr>
              <a:t>f</a:t>
            </a:r>
            <a:r>
              <a:rPr lang="en-US" altLang="en-US" sz="3000" baseline="-25000">
                <a:solidFill>
                  <a:srgbClr val="662A6D"/>
                </a:solidFill>
              </a:rPr>
              <a:t>s</a:t>
            </a:r>
          </a:p>
        </p:txBody>
      </p:sp>
      <p:sp>
        <p:nvSpPr>
          <p:cNvPr id="976905" name="Rectangle 9"/>
          <p:cNvSpPr>
            <a:spLocks/>
          </p:cNvSpPr>
          <p:nvPr/>
        </p:nvSpPr>
        <p:spPr bwMode="auto">
          <a:xfrm>
            <a:off x="2965450" y="-25400"/>
            <a:ext cx="377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sp>
        <p:nvSpPr>
          <p:cNvPr id="976906" name="Rectangle 10"/>
          <p:cNvSpPr>
            <a:spLocks/>
          </p:cNvSpPr>
          <p:nvPr/>
        </p:nvSpPr>
        <p:spPr bwMode="auto">
          <a:xfrm>
            <a:off x="1855788" y="-36513"/>
            <a:ext cx="377825" cy="38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pic>
        <p:nvPicPr>
          <p:cNvPr id="976907" name="Picture 11" descr="04_12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2"/>
          <a:stretch>
            <a:fillRect/>
          </a:stretch>
        </p:blipFill>
        <p:spPr bwMode="auto">
          <a:xfrm>
            <a:off x="296863" y="1651000"/>
            <a:ext cx="8548687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6908" name="Rectangle 12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4-23</a:t>
            </a:r>
          </a:p>
        </p:txBody>
      </p:sp>
    </p:spTree>
    <p:extLst>
      <p:ext uri="{BB962C8B-B14F-4D97-AF65-F5344CB8AC3E}">
        <p14:creationId xmlns:p14="http://schemas.microsoft.com/office/powerpoint/2010/main" val="881190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</a:t>
            </a:r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300385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Resistance to motion through a fluid</a:t>
            </a:r>
          </a:p>
        </p:txBody>
      </p:sp>
      <p:sp>
        <p:nvSpPr>
          <p:cNvPr id="4" name="Freeform 3"/>
          <p:cNvSpPr/>
          <p:nvPr/>
        </p:nvSpPr>
        <p:spPr>
          <a:xfrm>
            <a:off x="762000" y="2362200"/>
            <a:ext cx="5358213" cy="3845688"/>
          </a:xfrm>
          <a:custGeom>
            <a:avLst/>
            <a:gdLst>
              <a:gd name="connsiteX0" fmla="*/ 0 w 5358213"/>
              <a:gd name="connsiteY0" fmla="*/ 3760230 h 3845688"/>
              <a:gd name="connsiteX1" fmla="*/ 4264351 w 5358213"/>
              <a:gd name="connsiteY1" fmla="*/ 80 h 3845688"/>
              <a:gd name="connsiteX2" fmla="*/ 5358213 w 5358213"/>
              <a:gd name="connsiteY2" fmla="*/ 3845688 h 38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8213" h="3845688">
                <a:moveTo>
                  <a:pt x="0" y="3760230"/>
                </a:moveTo>
                <a:cubicBezTo>
                  <a:pt x="1685658" y="1873033"/>
                  <a:pt x="3371316" y="-14163"/>
                  <a:pt x="4264351" y="80"/>
                </a:cubicBezTo>
                <a:cubicBezTo>
                  <a:pt x="5157386" y="14323"/>
                  <a:pt x="5257799" y="1930005"/>
                  <a:pt x="5358213" y="3845688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9189246">
            <a:off x="4046263" y="2201147"/>
            <a:ext cx="538030" cy="929177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09800" y="2665735"/>
            <a:ext cx="2021616" cy="144906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hti.math.uh.edu/curriculum/units/2001/01/07_img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10600" cy="56458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5715000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Fenway Park (Red Sox)  420 feet dead center 32 feet high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0" y="43434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http://www.jetsetlife.tv/blog/wp-content/uploads/2008/10/fenwayp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2133600"/>
            <a:ext cx="4762500" cy="31718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60711" y="533400"/>
            <a:ext cx="1803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Parabola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5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86" name="Picture 10" descr="04_LectureOutl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750"/>
            <a:ext cx="4865688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187" name="Picture 11" descr="04_LectureOutli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27250"/>
            <a:ext cx="48656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188" name="Rectangle 12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</a:t>
            </a:r>
          </a:p>
        </p:txBody>
      </p:sp>
    </p:spTree>
    <p:extLst>
      <p:ext uri="{BB962C8B-B14F-4D97-AF65-F5344CB8AC3E}">
        <p14:creationId xmlns:p14="http://schemas.microsoft.com/office/powerpoint/2010/main" val="690147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54" name="Picture 10" descr="04_1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242888" y="793750"/>
            <a:ext cx="4378325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8946" name="Rectangle 2"/>
          <p:cNvSpPr>
            <a:spLocks/>
          </p:cNvSpPr>
          <p:nvPr/>
        </p:nvSpPr>
        <p:spPr bwMode="auto">
          <a:xfrm>
            <a:off x="558800" y="142875"/>
            <a:ext cx="56356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Drag </a:t>
            </a:r>
            <a:r>
              <a:rPr lang="en-US" altLang="en-US" sz="3000" i="1">
                <a:solidFill>
                  <a:srgbClr val="662A6D"/>
                </a:solidFill>
                <a:latin typeface="Arial" panose="020B0604020202020204" pitchFamily="34" charset="0"/>
              </a:rPr>
              <a:t>D</a:t>
            </a:r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 and Thrust </a:t>
            </a:r>
            <a:r>
              <a:rPr lang="en-US" altLang="en-US" sz="3000" i="1">
                <a:solidFill>
                  <a:srgbClr val="662A6D"/>
                </a:solidFill>
                <a:latin typeface="Arial" panose="020B0604020202020204" pitchFamily="34" charset="0"/>
              </a:rPr>
              <a:t>F</a:t>
            </a:r>
            <a:r>
              <a:rPr lang="en-US" altLang="en-US" sz="3000" baseline="-25000">
                <a:solidFill>
                  <a:srgbClr val="662A6D"/>
                </a:solidFill>
                <a:latin typeface="Arial" panose="020B0604020202020204" pitchFamily="34" charset="0"/>
              </a:rPr>
              <a:t>thrust</a:t>
            </a:r>
            <a:r>
              <a:rPr lang="en-US" altLang="en-US" sz="2700" baseline="-25000">
                <a:latin typeface="Arial" panose="020B0604020202020204" pitchFamily="34" charset="0"/>
              </a:rPr>
              <a:t> </a:t>
            </a:r>
            <a:endParaRPr lang="en-US" altLang="en-US" sz="2700">
              <a:latin typeface="Arial" panose="020B0604020202020204" pitchFamily="34" charset="0"/>
            </a:endParaRPr>
          </a:p>
        </p:txBody>
      </p:sp>
      <p:sp>
        <p:nvSpPr>
          <p:cNvPr id="978952" name="Rectangle 8"/>
          <p:cNvSpPr>
            <a:spLocks/>
          </p:cNvSpPr>
          <p:nvPr/>
        </p:nvSpPr>
        <p:spPr bwMode="auto">
          <a:xfrm>
            <a:off x="3776663" y="-14288"/>
            <a:ext cx="377825" cy="38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sp>
        <p:nvSpPr>
          <p:cNvPr id="978953" name="Rectangle 9"/>
          <p:cNvSpPr>
            <a:spLocks/>
          </p:cNvSpPr>
          <p:nvPr/>
        </p:nvSpPr>
        <p:spPr bwMode="auto">
          <a:xfrm>
            <a:off x="1460500" y="-14288"/>
            <a:ext cx="377825" cy="38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aseline="30000">
                <a:solidFill>
                  <a:srgbClr val="662A6D"/>
                </a:solidFill>
                <a:latin typeface="Gill Sans" pitchFamily="48" charset="0"/>
                <a:ea typeface="ヒラギノ角ゴ Pro W3" pitchFamily="48" charset="-128"/>
                <a:sym typeface="Symbol" panose="05050102010706020507" pitchFamily="18" charset="2"/>
              </a:rPr>
              <a:t></a:t>
            </a:r>
            <a:endParaRPr lang="en-US" altLang="en-US" sz="3000">
              <a:solidFill>
                <a:srgbClr val="662A6D"/>
              </a:solidFill>
              <a:latin typeface="Gill Sans" pitchFamily="48" charset="0"/>
              <a:ea typeface="ヒラギノ角ゴ Pro W3" pitchFamily="48" charset="-128"/>
              <a:sym typeface="Gill Sans" pitchFamily="48" charset="0"/>
            </a:endParaRPr>
          </a:p>
        </p:txBody>
      </p:sp>
      <p:sp>
        <p:nvSpPr>
          <p:cNvPr id="978956" name="Rectangle 12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4-24</a:t>
            </a:r>
          </a:p>
        </p:txBody>
      </p:sp>
      <p:pic>
        <p:nvPicPr>
          <p:cNvPr id="978955" name="Picture 11" descr="04_14_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4549775" y="2632075"/>
            <a:ext cx="4492625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7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Thrust</a:t>
            </a:r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3701" y="1752600"/>
            <a:ext cx="618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Exerted when mass is released</a:t>
            </a:r>
          </a:p>
        </p:txBody>
      </p:sp>
      <p:sp>
        <p:nvSpPr>
          <p:cNvPr id="7" name="Can 6"/>
          <p:cNvSpPr/>
          <p:nvPr/>
        </p:nvSpPr>
        <p:spPr>
          <a:xfrm rot="5400000">
            <a:off x="3918291" y="3015909"/>
            <a:ext cx="1002618" cy="24384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62200" y="3909657"/>
            <a:ext cx="266700" cy="266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19250" y="4158288"/>
            <a:ext cx="266700" cy="266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3930399"/>
            <a:ext cx="266700" cy="266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6983" y="4305969"/>
            <a:ext cx="266700" cy="2667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85950" y="4043007"/>
            <a:ext cx="3843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93758" y="4584768"/>
            <a:ext cx="3843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143000" y="4305969"/>
            <a:ext cx="3843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3671" y="4078305"/>
            <a:ext cx="3843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67200" y="4193054"/>
            <a:ext cx="3022552" cy="40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10300" y="3134808"/>
                <a:ext cx="835357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3134808"/>
                <a:ext cx="835357" cy="9206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98131" y="3675374"/>
                <a:ext cx="277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31" y="3675374"/>
                <a:ext cx="27770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333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00437" y="4690274"/>
                <a:ext cx="283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37" y="4690274"/>
                <a:ext cx="28302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766" r="-851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36344" y="4286488"/>
                <a:ext cx="283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44" y="4286488"/>
                <a:ext cx="28302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0511" y="3664007"/>
                <a:ext cx="277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11" y="3664007"/>
                <a:ext cx="27770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111" r="-888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/>
          </p:cNvSpPr>
          <p:nvPr/>
        </p:nvSpPr>
        <p:spPr bwMode="auto">
          <a:xfrm>
            <a:off x="558800" y="138113"/>
            <a:ext cx="544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Identifying Forces</a:t>
            </a:r>
          </a:p>
        </p:txBody>
      </p:sp>
      <p:pic>
        <p:nvPicPr>
          <p:cNvPr id="980997" name="Picture 5" descr="04_TacticsBox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>
            <a:fillRect/>
          </a:stretch>
        </p:blipFill>
        <p:spPr bwMode="auto">
          <a:xfrm>
            <a:off x="296863" y="758825"/>
            <a:ext cx="8548687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0998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4-25</a:t>
            </a:r>
          </a:p>
        </p:txBody>
      </p:sp>
    </p:spTree>
    <p:extLst>
      <p:ext uri="{BB962C8B-B14F-4D97-AF65-F5344CB8AC3E}">
        <p14:creationId xmlns:p14="http://schemas.microsoft.com/office/powerpoint/2010/main" val="3089359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force on an object at an interface is called the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natural force.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nurturing force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normal force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negligible force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7267699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423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/>
          </p:cNvSpPr>
          <p:nvPr/>
        </p:nvSpPr>
        <p:spPr bwMode="auto">
          <a:xfrm>
            <a:off x="558800" y="138113"/>
            <a:ext cx="544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83043" name="Rectangle 3"/>
          <p:cNvSpPr>
            <a:spLocks/>
          </p:cNvSpPr>
          <p:nvPr/>
        </p:nvSpPr>
        <p:spPr bwMode="auto">
          <a:xfrm>
            <a:off x="584200" y="720725"/>
            <a:ext cx="63087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A block is dragged uphill by a rope. Identify all forces acting on the block.</a:t>
            </a:r>
          </a:p>
        </p:txBody>
      </p:sp>
      <p:sp>
        <p:nvSpPr>
          <p:cNvPr id="983045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4-26</a:t>
            </a:r>
          </a:p>
        </p:txBody>
      </p:sp>
      <p:sp>
        <p:nvSpPr>
          <p:cNvPr id="2" name="Rectangle 1"/>
          <p:cNvSpPr/>
          <p:nvPr/>
        </p:nvSpPr>
        <p:spPr>
          <a:xfrm rot="1326707">
            <a:off x="4400727" y="3657763"/>
            <a:ext cx="1828800" cy="106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457200" y="2799578"/>
            <a:ext cx="8534400" cy="3525022"/>
          </a:xfrm>
          <a:prstGeom prst="rtTriangl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23621" y="4274960"/>
            <a:ext cx="381000" cy="1904837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450" y="5003400"/>
                <a:ext cx="580480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450" y="5003400"/>
                <a:ext cx="580480" cy="7545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 rot="12142530">
            <a:off x="5501148" y="2403118"/>
            <a:ext cx="381000" cy="1904837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127" y="2895600"/>
                <a:ext cx="685701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27" y="2895600"/>
                <a:ext cx="685701" cy="6902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2" idx="1"/>
          </p:cNvCxnSpPr>
          <p:nvPr/>
        </p:nvCxnSpPr>
        <p:spPr>
          <a:xfrm flipH="1" flipV="1">
            <a:off x="990600" y="2438400"/>
            <a:ext cx="3477380" cy="14085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 rot="6723778">
            <a:off x="4247215" y="2905944"/>
            <a:ext cx="381000" cy="1904837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3265" y="2549916"/>
                <a:ext cx="644407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5" y="2549916"/>
                <a:ext cx="644407" cy="6902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 rot="17526343">
            <a:off x="5999070" y="3654829"/>
            <a:ext cx="381000" cy="1904837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67384" y="4124590"/>
                <a:ext cx="596574" cy="753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384" y="4124590"/>
                <a:ext cx="596574" cy="7537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388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5" grpId="0" animBg="1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85091" name="Rectangle 3"/>
          <p:cNvSpPr>
            <a:spLocks/>
          </p:cNvSpPr>
          <p:nvPr/>
        </p:nvSpPr>
        <p:spPr bwMode="auto">
          <a:xfrm>
            <a:off x="558801" y="720725"/>
            <a:ext cx="50038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 dirty="0">
                <a:latin typeface="Arial" panose="020B0604020202020204" pitchFamily="34" charset="0"/>
              </a:rPr>
              <a:t>Block A hangs from the ceiling by a rope. Another block B hangs from A. Identify the forces acting on A.</a:t>
            </a:r>
          </a:p>
        </p:txBody>
      </p:sp>
      <p:sp>
        <p:nvSpPr>
          <p:cNvPr id="985093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4-27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36229" y="323919"/>
            <a:ext cx="0" cy="15118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21829" y="1824900"/>
            <a:ext cx="1828800" cy="106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5" idx="2"/>
          </p:cNvCxnSpPr>
          <p:nvPr/>
        </p:nvCxnSpPr>
        <p:spPr>
          <a:xfrm flipV="1">
            <a:off x="6836229" y="2891700"/>
            <a:ext cx="0" cy="1752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43600" y="4495800"/>
            <a:ext cx="1828800" cy="106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645720" y="2393091"/>
            <a:ext cx="381000" cy="1151041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02915" y="2532208"/>
                <a:ext cx="834524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15" y="2532208"/>
                <a:ext cx="834524" cy="7545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 rot="10800000">
            <a:off x="6632658" y="1531392"/>
            <a:ext cx="381000" cy="837052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23895" y="1030068"/>
                <a:ext cx="590738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95" y="1030068"/>
                <a:ext cx="590738" cy="6902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655526" y="2623484"/>
                <a:ext cx="602601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526" y="2623484"/>
                <a:ext cx="602601" cy="6902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>
            <a:off x="6324600" y="2412141"/>
            <a:ext cx="381000" cy="788259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7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6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263775"/>
            <a:ext cx="33861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7140" name="Rectangle 4"/>
          <p:cNvSpPr>
            <a:spLocks/>
          </p:cNvSpPr>
          <p:nvPr/>
        </p:nvSpPr>
        <p:spPr bwMode="auto">
          <a:xfrm>
            <a:off x="571500" y="720725"/>
            <a:ext cx="72358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A ball, hanging from the ceiling by a string, is pulled back and released. Identify the forces acting on it just after its release.</a:t>
            </a:r>
          </a:p>
        </p:txBody>
      </p:sp>
      <p:sp>
        <p:nvSpPr>
          <p:cNvPr id="987142" name="Rectangle 6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87143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4-28</a:t>
            </a:r>
          </a:p>
        </p:txBody>
      </p:sp>
      <p:sp>
        <p:nvSpPr>
          <p:cNvPr id="7" name="Down Arrow 6"/>
          <p:cNvSpPr/>
          <p:nvPr/>
        </p:nvSpPr>
        <p:spPr>
          <a:xfrm>
            <a:off x="3031563" y="5134698"/>
            <a:ext cx="381000" cy="865984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1083" y="5556250"/>
                <a:ext cx="580480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083" y="5556250"/>
                <a:ext cx="580480" cy="7545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 rot="12527898">
            <a:off x="3325532" y="3813944"/>
            <a:ext cx="381000" cy="1266095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39232" y="4339098"/>
                <a:ext cx="559960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32" y="4339098"/>
                <a:ext cx="559960" cy="6902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32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7407" y="1432447"/>
            <a:ext cx="7009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An object’s acceleration is directly proportional to Force and inversely proportional to mass</a:t>
            </a:r>
            <a:endParaRPr lang="en-US" sz="3600" dirty="0"/>
          </a:p>
        </p:txBody>
      </p:sp>
      <p:sp>
        <p:nvSpPr>
          <p:cNvPr id="8" name="Can 7"/>
          <p:cNvSpPr/>
          <p:nvPr/>
        </p:nvSpPr>
        <p:spPr>
          <a:xfrm>
            <a:off x="1295400" y="4267199"/>
            <a:ext cx="1002618" cy="1415709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96709" y="4849760"/>
            <a:ext cx="2611497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8527" y="393089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6400" y="4174231"/>
                <a:ext cx="1858394" cy="1359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74231"/>
                <a:ext cx="1858394" cy="1359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4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7407" y="1432447"/>
            <a:ext cx="700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Force is a vector, so acceleration is too</a:t>
            </a:r>
            <a:endParaRPr lang="en-US" sz="3600" dirty="0"/>
          </a:p>
        </p:txBody>
      </p:sp>
      <p:sp>
        <p:nvSpPr>
          <p:cNvPr id="8" name="Can 7"/>
          <p:cNvSpPr/>
          <p:nvPr/>
        </p:nvSpPr>
        <p:spPr>
          <a:xfrm>
            <a:off x="1371600" y="3559344"/>
            <a:ext cx="1002618" cy="1415709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72909" y="4141905"/>
            <a:ext cx="2611497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4317" y="3314532"/>
                <a:ext cx="1858393" cy="153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17" y="3314532"/>
                <a:ext cx="1858393" cy="15352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3328084"/>
                <a:ext cx="589007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28084"/>
                <a:ext cx="589007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4400" y="5560367"/>
            <a:ext cx="727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many masses are seen here?… 1   VERY IMPORTANT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191" name="Picture 7" descr="04_KeyEquation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828800"/>
            <a:ext cx="85486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9186" name="Rectangle 2"/>
          <p:cNvSpPr>
            <a:spLocks/>
          </p:cNvSpPr>
          <p:nvPr/>
        </p:nvSpPr>
        <p:spPr bwMode="auto">
          <a:xfrm>
            <a:off x="558800" y="138113"/>
            <a:ext cx="59547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Newton’s Second Law</a:t>
            </a:r>
          </a:p>
        </p:txBody>
      </p:sp>
      <p:sp>
        <p:nvSpPr>
          <p:cNvPr id="98919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4-29</a:t>
            </a:r>
          </a:p>
        </p:txBody>
      </p:sp>
    </p:spTree>
    <p:extLst>
      <p:ext uri="{BB962C8B-B14F-4D97-AF65-F5344CB8AC3E}">
        <p14:creationId xmlns:p14="http://schemas.microsoft.com/office/powerpoint/2010/main" val="109846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25" name="Picture 5" descr="04_LectureOutlin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566863"/>
            <a:ext cx="84994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26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4-4</a:t>
            </a:r>
          </a:p>
        </p:txBody>
      </p:sp>
    </p:spTree>
    <p:extLst>
      <p:ext uri="{BB962C8B-B14F-4D97-AF65-F5344CB8AC3E}">
        <p14:creationId xmlns:p14="http://schemas.microsoft.com/office/powerpoint/2010/main" val="101611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Newton’s second law states: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The force on a weight is equal to its velocity times gravity.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The force of an object equals its acceleration divided by its mass.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The force on an object is equal to its mass multiplied by the rate of change of its velocity.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The force on a mass is equal to the distance pushed times work done on the mass.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09511491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214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5" name="Rectangle 3"/>
          <p:cNvSpPr>
            <a:spLocks/>
          </p:cNvSpPr>
          <p:nvPr/>
        </p:nvSpPr>
        <p:spPr bwMode="auto">
          <a:xfrm>
            <a:off x="571500" y="720725"/>
            <a:ext cx="780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indent="-3079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An elevator, lifted by a cable, is going up at a steady speed. </a:t>
            </a:r>
          </a:p>
          <a:p>
            <a:pPr lvl="1" eaLnBrk="1" hangingPunct="1">
              <a:buSzPct val="125000"/>
              <a:buFont typeface="Gill Sans" pitchFamily="48" charset="0"/>
              <a:buChar char="•"/>
            </a:pPr>
            <a:r>
              <a:rPr lang="en-US" altLang="en-US" sz="2200">
                <a:latin typeface="Arial" panose="020B0604020202020204" pitchFamily="34" charset="0"/>
              </a:rPr>
              <a:t>Identify the forces acting on the elevator. </a:t>
            </a:r>
          </a:p>
          <a:p>
            <a:pPr lvl="1" eaLnBrk="1" hangingPunct="1">
              <a:buSzPct val="125000"/>
              <a:buFont typeface="Gill Sans" pitchFamily="48" charset="0"/>
              <a:buChar char="•"/>
            </a:pPr>
            <a:r>
              <a:rPr lang="en-US" altLang="en-US" sz="2200">
                <a:latin typeface="Arial" panose="020B0604020202020204" pitchFamily="34" charset="0"/>
              </a:rPr>
              <a:t>Is </a:t>
            </a:r>
            <a:r>
              <a:rPr lang="en-US" altLang="en-US" sz="2200" i="1">
                <a:latin typeface="Arial" panose="020B0604020202020204" pitchFamily="34" charset="0"/>
              </a:rPr>
              <a:t>T</a:t>
            </a:r>
            <a:r>
              <a:rPr lang="en-US" altLang="en-US" sz="2200">
                <a:latin typeface="Arial" panose="020B0604020202020204" pitchFamily="34" charset="0"/>
              </a:rPr>
              <a:t> greater than, equal to, or less than </a:t>
            </a:r>
            <a:r>
              <a:rPr lang="en-US" altLang="en-US" sz="2200" i="1">
                <a:latin typeface="Arial" panose="020B0604020202020204" pitchFamily="34" charset="0"/>
              </a:rPr>
              <a:t>w</a:t>
            </a:r>
            <a:r>
              <a:rPr lang="en-US" altLang="en-US" sz="2200">
                <a:latin typeface="Arial" panose="020B0604020202020204" pitchFamily="34" charset="0"/>
              </a:rPr>
              <a:t>? Or is there not enough information to tell?</a:t>
            </a:r>
          </a:p>
        </p:txBody>
      </p:sp>
      <p:sp>
        <p:nvSpPr>
          <p:cNvPr id="991237" name="Rectangle 5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91238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4-30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34200" y="1905000"/>
            <a:ext cx="0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24600" y="3732938"/>
            <a:ext cx="1219200" cy="1752600"/>
            <a:chOff x="2438400" y="3505200"/>
            <a:chExt cx="1219200" cy="1752600"/>
          </a:xfrm>
        </p:grpSpPr>
        <p:sp>
          <p:nvSpPr>
            <p:cNvPr id="2" name="Rectangle 1"/>
            <p:cNvSpPr/>
            <p:nvPr/>
          </p:nvSpPr>
          <p:spPr>
            <a:xfrm>
              <a:off x="2438400" y="3505200"/>
              <a:ext cx="609600" cy="1752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3505200"/>
              <a:ext cx="609600" cy="1752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6742457" y="4598843"/>
            <a:ext cx="381000" cy="1462215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66353" y="5551981"/>
                <a:ext cx="580480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53" y="5551981"/>
                <a:ext cx="580480" cy="7545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 rot="10800000">
            <a:off x="6742458" y="3200399"/>
            <a:ext cx="381000" cy="1398443"/>
          </a:xfrm>
          <a:prstGeom prst="downArrow">
            <a:avLst>
              <a:gd name="adj1" fmla="val 317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0843" y="2876047"/>
                <a:ext cx="590738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843" y="2876047"/>
                <a:ext cx="590738" cy="6902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10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85800" y="4800600"/>
            <a:ext cx="8038769" cy="1371600"/>
          </a:xfrm>
          <a:prstGeom prst="roundRect">
            <a:avLst>
              <a:gd name="adj" fmla="val 8705"/>
            </a:avLst>
          </a:prstGeom>
          <a:blipFill dpi="0" rotWithShape="1">
            <a:blip r:embed="rId2">
              <a:alphaModFix amt="59000"/>
            </a:blip>
            <a:srcRect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Diagrams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00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Draw all forces acting on the mass in question</a:t>
            </a:r>
            <a:endParaRPr lang="en-US" sz="3600" dirty="0"/>
          </a:p>
        </p:txBody>
      </p:sp>
      <p:sp>
        <p:nvSpPr>
          <p:cNvPr id="8" name="Can 7"/>
          <p:cNvSpPr/>
          <p:nvPr/>
        </p:nvSpPr>
        <p:spPr>
          <a:xfrm>
            <a:off x="3810000" y="3499611"/>
            <a:ext cx="1002618" cy="1415709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30110" y="2890011"/>
            <a:ext cx="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72909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38941" y="4572000"/>
            <a:ext cx="4032" cy="125146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60443" y="2349931"/>
                <a:ext cx="904350" cy="748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443" y="2349931"/>
                <a:ext cx="904350" cy="748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0110" y="4992469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10" y="4992469"/>
                <a:ext cx="64383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3600" y="3505887"/>
                <a:ext cx="1698285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/>
                          <a:ea typeface="Cambria Math"/>
                        </a:rPr>
                        <m:t>Σ</m:t>
                      </m:r>
                      <m:acc>
                        <m:accPr>
                          <m:chr m:val="⃗"/>
                          <m:ctrlPr>
                            <a:rPr lang="el-GR" sz="3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5887"/>
                <a:ext cx="1698285" cy="7136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2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657600" y="4945817"/>
            <a:ext cx="4915993" cy="1371600"/>
          </a:xfrm>
          <a:prstGeom prst="roundRect">
            <a:avLst>
              <a:gd name="adj" fmla="val 8705"/>
            </a:avLst>
          </a:prstGeom>
          <a:blipFill dpi="0" rotWithShape="1">
            <a:blip r:embed="rId2">
              <a:alphaModFix amt="59000"/>
            </a:blip>
            <a:srcRect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https://encrypted-tbn2.gstatic.com/images?q=tbn:ANd9GcQErsJHtOU1hSImq5bL05zx2G6-9B-i_43IgG_OJZ5u2HHI0Q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4387" y="3976863"/>
            <a:ext cx="2619375" cy="8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Diagrams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381432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If the object is accelerating draw an acceleration vector away from the object</a:t>
            </a:r>
            <a:endParaRPr lang="en-US" sz="3600" dirty="0"/>
          </a:p>
        </p:txBody>
      </p:sp>
      <p:sp>
        <p:nvSpPr>
          <p:cNvPr id="8" name="Can 7"/>
          <p:cNvSpPr/>
          <p:nvPr/>
        </p:nvSpPr>
        <p:spPr>
          <a:xfrm>
            <a:off x="3659024" y="3644828"/>
            <a:ext cx="1002618" cy="1415709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79134" y="3035228"/>
            <a:ext cx="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21933" y="5784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87965" y="4717217"/>
            <a:ext cx="4032" cy="125146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60443" y="2724328"/>
                <a:ext cx="904350" cy="748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443" y="2724328"/>
                <a:ext cx="904350" cy="748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9134" y="5137686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134" y="5137686"/>
                <a:ext cx="64383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421024" y="4412633"/>
            <a:ext cx="159877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51176" y="3698976"/>
                <a:ext cx="738471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176" y="3698976"/>
                <a:ext cx="738471" cy="7136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be 23"/>
          <p:cNvSpPr/>
          <p:nvPr/>
        </p:nvSpPr>
        <p:spPr>
          <a:xfrm rot="10800000">
            <a:off x="1525424" y="3222086"/>
            <a:ext cx="1426109" cy="3276601"/>
          </a:xfrm>
          <a:prstGeom prst="cube">
            <a:avLst>
              <a:gd name="adj" fmla="val 470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23001" y="2826792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01" y="2826792"/>
                <a:ext cx="55662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6415514" y="3473123"/>
            <a:ext cx="1371600" cy="69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26935" y="3995852"/>
                <a:ext cx="2105384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/>
                          <a:ea typeface="Cambria Math"/>
                        </a:rPr>
                        <m:t>Σ</m:t>
                      </m:r>
                      <m:acc>
                        <m:accPr>
                          <m:chr m:val="⃗"/>
                          <m:ctrlPr>
                            <a:rPr lang="el-GR" sz="3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35" y="3995852"/>
                <a:ext cx="2105384" cy="7136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1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/>
          </p:cNvSpPr>
          <p:nvPr/>
        </p:nvSpPr>
        <p:spPr bwMode="auto">
          <a:xfrm>
            <a:off x="558800" y="142875"/>
            <a:ext cx="62515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Free-Body Diagrams</a:t>
            </a:r>
          </a:p>
        </p:txBody>
      </p:sp>
      <p:pic>
        <p:nvPicPr>
          <p:cNvPr id="993285" name="Picture 5" descr="04_TacticsBox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"/>
          <a:stretch>
            <a:fillRect/>
          </a:stretch>
        </p:blipFill>
        <p:spPr bwMode="auto">
          <a:xfrm>
            <a:off x="296863" y="952500"/>
            <a:ext cx="8548687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286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4-31</a:t>
            </a:r>
          </a:p>
        </p:txBody>
      </p:sp>
    </p:spTree>
    <p:extLst>
      <p:ext uri="{BB962C8B-B14F-4D97-AF65-F5344CB8AC3E}">
        <p14:creationId xmlns:p14="http://schemas.microsoft.com/office/powerpoint/2010/main" val="187059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7407" y="1432447"/>
            <a:ext cx="700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Every force occurs as one member of an action/reaction pair of forces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4992469"/>
            <a:ext cx="8038769" cy="1371600"/>
          </a:xfrm>
          <a:prstGeom prst="roundRect">
            <a:avLst>
              <a:gd name="adj" fmla="val 8705"/>
            </a:avLst>
          </a:prstGeom>
          <a:blipFill dpi="0" rotWithShape="1">
            <a:blip r:embed="rId2">
              <a:alphaModFix amt="59000"/>
            </a:blip>
            <a:srcRect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3810000" y="3691480"/>
            <a:ext cx="1002618" cy="1415709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30110" y="3081880"/>
            <a:ext cx="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2909" y="5830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38941" y="4763869"/>
            <a:ext cx="4032" cy="125146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60443" y="2541800"/>
                <a:ext cx="904350" cy="748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443" y="2541800"/>
                <a:ext cx="904350" cy="748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0110" y="5184338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10" y="5184338"/>
                <a:ext cx="64383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9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Newton’s Third Law</a:t>
            </a:r>
          </a:p>
        </p:txBody>
      </p:sp>
      <p:pic>
        <p:nvPicPr>
          <p:cNvPr id="995334" name="Picture 6" descr="04_UnLaw_pg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95325"/>
            <a:ext cx="8548687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335" name="Picture 7" descr="04_28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"/>
          <a:stretch>
            <a:fillRect/>
          </a:stretch>
        </p:blipFill>
        <p:spPr bwMode="auto">
          <a:xfrm>
            <a:off x="2082800" y="2759075"/>
            <a:ext cx="49085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5336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4-32</a:t>
            </a:r>
          </a:p>
        </p:txBody>
      </p:sp>
    </p:spTree>
    <p:extLst>
      <p:ext uri="{BB962C8B-B14F-4D97-AF65-F5344CB8AC3E}">
        <p14:creationId xmlns:p14="http://schemas.microsoft.com/office/powerpoint/2010/main" val="3810889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1015814" name="Rectangle 6"/>
          <p:cNvSpPr>
            <a:spLocks/>
          </p:cNvSpPr>
          <p:nvPr/>
        </p:nvSpPr>
        <p:spPr bwMode="auto">
          <a:xfrm>
            <a:off x="571500" y="733425"/>
            <a:ext cx="780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5600" indent="-35401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An object, when pushed with a net force </a:t>
            </a:r>
            <a:r>
              <a:rPr lang="en-US" altLang="en-US" sz="2300" i="1">
                <a:latin typeface="Arial" panose="020B0604020202020204" pitchFamily="34" charset="0"/>
              </a:rPr>
              <a:t>F</a:t>
            </a:r>
            <a:r>
              <a:rPr lang="en-US" altLang="en-US" sz="2300">
                <a:latin typeface="Arial" panose="020B0604020202020204" pitchFamily="34" charset="0"/>
              </a:rPr>
              <a:t>, has an acceleration of 2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 Now twice the force is applied to an object that has four times the mass. Its acceleration will be</a:t>
            </a:r>
          </a:p>
          <a:p>
            <a:pPr eaLnBrk="1" hangingPunct="1"/>
            <a:endParaRPr lang="en-US" altLang="en-US" sz="2300"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½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1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2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4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15815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4-33</a:t>
            </a:r>
          </a:p>
        </p:txBody>
      </p:sp>
      <p:pic>
        <p:nvPicPr>
          <p:cNvPr id="101581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73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1017860" name="Rectangle 4"/>
          <p:cNvSpPr>
            <a:spLocks/>
          </p:cNvSpPr>
          <p:nvPr/>
        </p:nvSpPr>
        <p:spPr bwMode="auto">
          <a:xfrm>
            <a:off x="571500" y="733425"/>
            <a:ext cx="780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5600" indent="-35401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An object, when pushed with a net force </a:t>
            </a:r>
            <a:r>
              <a:rPr lang="en-US" altLang="en-US" sz="2300" i="1">
                <a:latin typeface="Arial" panose="020B0604020202020204" pitchFamily="34" charset="0"/>
              </a:rPr>
              <a:t>F</a:t>
            </a:r>
            <a:r>
              <a:rPr lang="en-US" altLang="en-US" sz="2300">
                <a:latin typeface="Arial" panose="020B0604020202020204" pitchFamily="34" charset="0"/>
              </a:rPr>
              <a:t>, has an acceleration of 2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 Now twice the force is applied to an object that has four times the mass. Its acceleration will be</a:t>
            </a:r>
          </a:p>
          <a:p>
            <a:pPr eaLnBrk="1" hangingPunct="1"/>
            <a:endParaRPr lang="en-US" altLang="en-US" sz="2300"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½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 b="1">
                <a:solidFill>
                  <a:srgbClr val="662A6D"/>
                </a:solidFill>
                <a:latin typeface="Arial" panose="020B0604020202020204" pitchFamily="34" charset="0"/>
              </a:rPr>
              <a:t>1 m/s</a:t>
            </a:r>
            <a:r>
              <a:rPr lang="en-US" altLang="en-US" sz="2300" b="1" baseline="30000">
                <a:solidFill>
                  <a:srgbClr val="662A6D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300" b="1">
                <a:solidFill>
                  <a:srgbClr val="662A6D"/>
                </a:solidFill>
                <a:latin typeface="Arial" panose="020B0604020202020204" pitchFamily="34" charset="0"/>
              </a:rPr>
              <a:t>.</a:t>
            </a:r>
            <a:endParaRPr lang="en-US" altLang="en-US" sz="2300"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2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4 m/s</a:t>
            </a:r>
            <a:r>
              <a:rPr lang="en-US" altLang="en-US" sz="2300" baseline="30000">
                <a:latin typeface="Arial" panose="020B0604020202020204" pitchFamily="34" charset="0"/>
              </a:rPr>
              <a:t>2</a:t>
            </a:r>
            <a:r>
              <a:rPr lang="en-US" altLang="en-US" sz="23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178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4-34</a:t>
            </a:r>
          </a:p>
        </p:txBody>
      </p:sp>
    </p:spTree>
    <p:extLst>
      <p:ext uri="{BB962C8B-B14F-4D97-AF65-F5344CB8AC3E}">
        <p14:creationId xmlns:p14="http://schemas.microsoft.com/office/powerpoint/2010/main" val="359114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/>
          <p:cNvSpPr>
            <a:spLocks/>
          </p:cNvSpPr>
          <p:nvPr/>
        </p:nvSpPr>
        <p:spPr bwMode="auto">
          <a:xfrm>
            <a:off x="571500" y="733425"/>
            <a:ext cx="780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5600" indent="-35401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A 40-car train travels along a straight track at 40 mph. A skier speeds up as she skis downhill. On which is the net force greater?</a:t>
            </a:r>
          </a:p>
          <a:p>
            <a:pPr eaLnBrk="1" hangingPunct="1"/>
            <a:endParaRPr lang="en-US" altLang="en-US" sz="2300"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The train.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The skier.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The net force is the same on both.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There’s not enough information to tell.</a:t>
            </a:r>
          </a:p>
        </p:txBody>
      </p:sp>
      <p:sp>
        <p:nvSpPr>
          <p:cNvPr id="1019909" name="Rectangle 5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101991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4-35</a:t>
            </a:r>
          </a:p>
        </p:txBody>
      </p:sp>
      <p:pic>
        <p:nvPicPr>
          <p:cNvPr id="1019911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56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572" name="Picture 4" descr="04_LectureOutlin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28650"/>
            <a:ext cx="3816350" cy="5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573" name="Picture 5" descr="04_LectureOutlin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635000"/>
            <a:ext cx="3892550" cy="5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574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4-5</a:t>
            </a:r>
          </a:p>
        </p:txBody>
      </p:sp>
    </p:spTree>
    <p:extLst>
      <p:ext uri="{BB962C8B-B14F-4D97-AF65-F5344CB8AC3E}">
        <p14:creationId xmlns:p14="http://schemas.microsoft.com/office/powerpoint/2010/main" val="192160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1021956" name="Rectangle 4"/>
          <p:cNvSpPr>
            <a:spLocks/>
          </p:cNvSpPr>
          <p:nvPr/>
        </p:nvSpPr>
        <p:spPr bwMode="auto">
          <a:xfrm>
            <a:off x="571500" y="733425"/>
            <a:ext cx="780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5600" indent="-35401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Arial" panose="020B0604020202020204" pitchFamily="34" charset="0"/>
              </a:rPr>
              <a:t>A 40-car train travels along a straight track at 40 mph. A skier speeds up as she skis downhill. On which is the net force greater?</a:t>
            </a:r>
          </a:p>
          <a:p>
            <a:pPr eaLnBrk="1" hangingPunct="1"/>
            <a:endParaRPr lang="en-US" altLang="en-US" sz="2300"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The train.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 b="1">
                <a:solidFill>
                  <a:srgbClr val="662A6D"/>
                </a:solidFill>
                <a:latin typeface="Arial" panose="020B0604020202020204" pitchFamily="34" charset="0"/>
              </a:rPr>
              <a:t>The skier.</a:t>
            </a:r>
            <a:endParaRPr lang="en-US" altLang="en-US" sz="2300"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The net force is the same on both.</a:t>
            </a:r>
          </a:p>
          <a:p>
            <a:pPr lvl="2" eaLnBrk="1" hangingPunct="1">
              <a:buFont typeface="Arial" panose="020B0604020202020204" pitchFamily="34" charset="0"/>
              <a:buAutoNum type="alphaUcPeriod"/>
            </a:pPr>
            <a:r>
              <a:rPr lang="en-US" altLang="en-US" sz="2300">
                <a:latin typeface="Arial" panose="020B0604020202020204" pitchFamily="34" charset="0"/>
              </a:rPr>
              <a:t>There’s not enough information to tell.</a:t>
            </a:r>
          </a:p>
        </p:txBody>
      </p:sp>
      <p:sp>
        <p:nvSpPr>
          <p:cNvPr id="1021957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4-36</a:t>
            </a:r>
          </a:p>
        </p:txBody>
      </p:sp>
    </p:spTree>
    <p:extLst>
      <p:ext uri="{BB962C8B-B14F-4D97-AF65-F5344CB8AC3E}">
        <p14:creationId xmlns:p14="http://schemas.microsoft.com/office/powerpoint/2010/main" val="795424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/>
          </p:cNvSpPr>
          <p:nvPr/>
        </p:nvSpPr>
        <p:spPr bwMode="auto">
          <a:xfrm>
            <a:off x="558800" y="138113"/>
            <a:ext cx="6251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999427" name="Rectangle 3"/>
          <p:cNvSpPr>
            <a:spLocks/>
          </p:cNvSpPr>
          <p:nvPr/>
        </p:nvSpPr>
        <p:spPr bwMode="auto">
          <a:xfrm>
            <a:off x="558800" y="733425"/>
            <a:ext cx="76930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128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037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10-year-old Sarah stands on a skateboard. Her older brother Jack starts pushing her backward and she starts speeding up. The force of Jack on Sarah is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greater than the force of Sarah on Jack.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equal to than the force of Sarah on Jack.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less than the force of Sarah on Jack.</a:t>
            </a:r>
          </a:p>
        </p:txBody>
      </p:sp>
      <p:sp>
        <p:nvSpPr>
          <p:cNvPr id="999429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4-37</a:t>
            </a:r>
          </a:p>
        </p:txBody>
      </p:sp>
      <p:pic>
        <p:nvPicPr>
          <p:cNvPr id="99943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2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6" name="Rectangle 4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1001477" name="Rectangle 5"/>
          <p:cNvSpPr>
            <a:spLocks/>
          </p:cNvSpPr>
          <p:nvPr/>
        </p:nvSpPr>
        <p:spPr bwMode="auto">
          <a:xfrm>
            <a:off x="558800" y="733425"/>
            <a:ext cx="76930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128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037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46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66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38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0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8263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10-year-old Sarah stands on a skateboard. Her older brother Jack starts pushing her backward and she starts speeding up. The force of Jack on Sarah is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greater than the force of Sarah on Jack.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equal to than the force of Sarah on Jack.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less than the force of Sarah on Jack.</a:t>
            </a:r>
          </a:p>
        </p:txBody>
      </p:sp>
      <p:sp>
        <p:nvSpPr>
          <p:cNvPr id="1001478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4-38</a:t>
            </a:r>
          </a:p>
        </p:txBody>
      </p:sp>
    </p:spTree>
    <p:extLst>
      <p:ext uri="{BB962C8B-B14F-4D97-AF65-F5344CB8AC3E}">
        <p14:creationId xmlns:p14="http://schemas.microsoft.com/office/powerpoint/2010/main" val="2151929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Summary</a:t>
            </a:r>
          </a:p>
        </p:txBody>
      </p:sp>
      <p:pic>
        <p:nvPicPr>
          <p:cNvPr id="1024005" name="Picture 5" descr="04_Summary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>
            <a:fillRect/>
          </a:stretch>
        </p:blipFill>
        <p:spPr bwMode="auto">
          <a:xfrm>
            <a:off x="2063750" y="619125"/>
            <a:ext cx="503872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06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4-39</a:t>
            </a:r>
          </a:p>
        </p:txBody>
      </p:sp>
    </p:spTree>
    <p:extLst>
      <p:ext uri="{BB962C8B-B14F-4D97-AF65-F5344CB8AC3E}">
        <p14:creationId xmlns:p14="http://schemas.microsoft.com/office/powerpoint/2010/main" val="267320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1" name="Rectangle 3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Summary</a:t>
            </a:r>
          </a:p>
        </p:txBody>
      </p:sp>
      <p:pic>
        <p:nvPicPr>
          <p:cNvPr id="1026052" name="Picture 4" descr="04_Summary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2"/>
          <a:stretch>
            <a:fillRect/>
          </a:stretch>
        </p:blipFill>
        <p:spPr bwMode="auto">
          <a:xfrm>
            <a:off x="2416175" y="581025"/>
            <a:ext cx="4310063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53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4-40</a:t>
            </a:r>
          </a:p>
        </p:txBody>
      </p:sp>
    </p:spTree>
    <p:extLst>
      <p:ext uri="{BB962C8B-B14F-4D97-AF65-F5344CB8AC3E}">
        <p14:creationId xmlns:p14="http://schemas.microsoft.com/office/powerpoint/2010/main" val="378829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9" name="Rectangle 3"/>
          <p:cNvSpPr>
            <a:spLocks/>
          </p:cNvSpPr>
          <p:nvPr/>
        </p:nvSpPr>
        <p:spPr bwMode="auto">
          <a:xfrm>
            <a:off x="558800" y="138113"/>
            <a:ext cx="24574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Summary</a:t>
            </a:r>
          </a:p>
        </p:txBody>
      </p:sp>
      <p:pic>
        <p:nvPicPr>
          <p:cNvPr id="1028100" name="Picture 4" descr="04_Summary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>
            <a:fillRect/>
          </a:stretch>
        </p:blipFill>
        <p:spPr bwMode="auto">
          <a:xfrm>
            <a:off x="2476500" y="593725"/>
            <a:ext cx="4191000" cy="59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10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4-41</a:t>
            </a:r>
          </a:p>
        </p:txBody>
      </p:sp>
    </p:spTree>
    <p:extLst>
      <p:ext uri="{BB962C8B-B14F-4D97-AF65-F5344CB8AC3E}">
        <p14:creationId xmlns:p14="http://schemas.microsoft.com/office/powerpoint/2010/main" val="78885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7" name="Rectangle 3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1009668" name="Rectangle 4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637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352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067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639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7211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783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355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  A “net force” is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sum of the magnitudes of all the forces acting on an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difference between two forces that are acting on an   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vector sum of all the forces acting on an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force with the largest magnitude acting on an object.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1009669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4-7</a:t>
            </a:r>
          </a:p>
        </p:txBody>
      </p:sp>
      <p:pic>
        <p:nvPicPr>
          <p:cNvPr id="100967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9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5" name="Rectangle 3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1011717" name="Rectangle 5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637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352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067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639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7211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783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355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  A “net force” is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sum of the magnitudes of all the forces acting on an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difference between two forces that are acting on an   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the vector sum of all the forces acting on an object.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force with the largest magnitude acting on an object.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1011718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4-8</a:t>
            </a:r>
          </a:p>
        </p:txBody>
      </p:sp>
    </p:spTree>
    <p:extLst>
      <p:ext uri="{BB962C8B-B14F-4D97-AF65-F5344CB8AC3E}">
        <p14:creationId xmlns:p14="http://schemas.microsoft.com/office/powerpoint/2010/main" val="312227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48227" name="Rectangle 3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8300" indent="-3683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50988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Which of the following is NOT one of the steps used to identify the forces acting on an object?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Name and label each force the object exerts on the environment.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Name and label each contact force acting on the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Draw a picture of the situation.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Identify “the system” and “the environment.”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Name and label each long-range force acting on the object.</a:t>
            </a:r>
          </a:p>
        </p:txBody>
      </p:sp>
      <p:sp>
        <p:nvSpPr>
          <p:cNvPr id="948229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4-9</a:t>
            </a:r>
          </a:p>
        </p:txBody>
      </p:sp>
      <p:pic>
        <p:nvPicPr>
          <p:cNvPr id="94823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9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1013765" name="Rectangle 5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8300" indent="-3683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50988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Which of the following is NOT on of the steps used to identify the forces acting on an object?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Name and label each force the object exerts on the environment.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Name and label each contact force acting on the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Draw a picture of the situation.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Identify “the system” and “the environment.”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Name and label each long-range force acting on the object.</a:t>
            </a:r>
          </a:p>
        </p:txBody>
      </p:sp>
      <p:sp>
        <p:nvSpPr>
          <p:cNvPr id="1013766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4-10</a:t>
            </a:r>
          </a:p>
        </p:txBody>
      </p:sp>
    </p:spTree>
    <p:extLst>
      <p:ext uri="{BB962C8B-B14F-4D97-AF65-F5344CB8AC3E}">
        <p14:creationId xmlns:p14="http://schemas.microsoft.com/office/powerpoint/2010/main" val="1122903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21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4-6</a:t>
            </a:r>
          </a:p>
        </p:txBody>
      </p:sp>
      <p:pic>
        <p:nvPicPr>
          <p:cNvPr id="1007622" name="Picture 6" descr="04_LectureOutlin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"/>
          <a:stretch>
            <a:fillRect/>
          </a:stretch>
        </p:blipFill>
        <p:spPr bwMode="auto">
          <a:xfrm>
            <a:off x="1760538" y="1112838"/>
            <a:ext cx="55181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48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2323" name="Rectangle 3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2200" indent="-5588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50988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09775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8563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57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829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401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73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 startAt="3"/>
            </a:pPr>
            <a:r>
              <a:rPr lang="en-US" altLang="en-US" sz="2200">
                <a:latin typeface="Arial" panose="020B0604020202020204" pitchFamily="34" charset="0"/>
              </a:rPr>
              <a:t>Which of these is not a force discussed in this chapter?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tension force.	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normal force. 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orthogonal force.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thrust force.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52325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4-11</a:t>
            </a:r>
          </a:p>
        </p:txBody>
      </p:sp>
      <p:pic>
        <p:nvPicPr>
          <p:cNvPr id="95232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40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2" name="Rectangle 4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4373" name="Rectangle 5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2200" indent="-5588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50988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09775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8563" indent="-457200" algn="l" defTabSz="450850"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57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829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401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73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925513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 startAt="3"/>
            </a:pPr>
            <a:r>
              <a:rPr lang="en-US" altLang="en-US" sz="2200">
                <a:latin typeface="Arial" panose="020B0604020202020204" pitchFamily="34" charset="0"/>
              </a:rPr>
              <a:t>Which of these is not a force discussed in this chapter?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tension force.	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normal force. 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The orthogonal force.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thrust force.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54374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4-12</a:t>
            </a:r>
          </a:p>
        </p:txBody>
      </p:sp>
    </p:spTree>
    <p:extLst>
      <p:ext uri="{BB962C8B-B14F-4D97-AF65-F5344CB8AC3E}">
        <p14:creationId xmlns:p14="http://schemas.microsoft.com/office/powerpoint/2010/main" val="216663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6419" name="Rectangle 3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38288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97075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55863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130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702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274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846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4"/>
            </a:pPr>
            <a:r>
              <a:rPr lang="en-US" altLang="en-US" sz="2200">
                <a:latin typeface="Arial" panose="020B0604020202020204" pitchFamily="34" charset="0"/>
              </a:rPr>
              <a:t>An action/reaction pair of forces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point in the same direction.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act on the same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are always long-range forces.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act on two different objects.</a:t>
            </a:r>
          </a:p>
        </p:txBody>
      </p:sp>
      <p:sp>
        <p:nvSpPr>
          <p:cNvPr id="95642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4-13</a:t>
            </a:r>
          </a:p>
        </p:txBody>
      </p:sp>
      <p:pic>
        <p:nvPicPr>
          <p:cNvPr id="95642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4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8" name="Rectangle 4"/>
          <p:cNvSpPr>
            <a:spLocks/>
          </p:cNvSpPr>
          <p:nvPr/>
        </p:nvSpPr>
        <p:spPr bwMode="auto">
          <a:xfrm>
            <a:off x="558800" y="138113"/>
            <a:ext cx="4606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8469" name="Rectangle 5"/>
          <p:cNvSpPr>
            <a:spLocks/>
          </p:cNvSpPr>
          <p:nvPr/>
        </p:nvSpPr>
        <p:spPr bwMode="auto">
          <a:xfrm>
            <a:off x="558800" y="733425"/>
            <a:ext cx="82867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38288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97075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55863" indent="-457200" algn="l" defTabSz="450850"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130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702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274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84663" indent="-4572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  <a:tab pos="3700463" algn="l"/>
                <a:tab pos="4217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4"/>
            </a:pPr>
            <a:r>
              <a:rPr lang="en-US" altLang="en-US" sz="2200">
                <a:latin typeface="Arial" panose="020B0604020202020204" pitchFamily="34" charset="0"/>
              </a:rPr>
              <a:t>An action/reaction pair of forces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point in the same direction.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act on the same object.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are always long-range forces.</a:t>
            </a:r>
          </a:p>
          <a:p>
            <a:pPr lvl="1"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act on two different objects.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5847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4-14</a:t>
            </a:r>
          </a:p>
        </p:txBody>
      </p:sp>
    </p:spTree>
    <p:extLst>
      <p:ext uri="{BB962C8B-B14F-4D97-AF65-F5344CB8AC3E}">
        <p14:creationId xmlns:p14="http://schemas.microsoft.com/office/powerpoint/2010/main" val="56089565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MCAT style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sum of the three forces acting on the center point of the rope is assumed to be zero because…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This point has a very small mass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Tension forces in a rope always cancel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The point is not accelerating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The angle of deflection is very small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MCAT style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are pulling on the rope as shown, what is the approximate direction of the tension force on the tree?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North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South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East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MCAT style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that you are pulling on the rope, but the car is not moving.   What is the approximate direction of the force from the mud on the car?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North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South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East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West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74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MCAT style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your efforts work and the car begins to move forward out of the mud. As it does so, the force of the car on the rope is…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zero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Less than the force of the rope on the car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Equal to the force of the rope on the car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Greater than the force of the rope </a:t>
            </a:r>
            <a:r>
              <a:rPr lang="en-US" smtClean="0"/>
              <a:t>on the car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What Causes Motion?</a:t>
            </a:r>
          </a:p>
        </p:txBody>
      </p:sp>
      <p:sp>
        <p:nvSpPr>
          <p:cNvPr id="960515" name="Rectangle 3"/>
          <p:cNvSpPr>
            <a:spLocks/>
          </p:cNvSpPr>
          <p:nvPr/>
        </p:nvSpPr>
        <p:spPr bwMode="auto">
          <a:xfrm>
            <a:off x="558800" y="5497513"/>
            <a:ext cx="7954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In the absence of any forces acting on it, an object will continue moving forever. Motion needs no “cause.”</a:t>
            </a:r>
          </a:p>
        </p:txBody>
      </p:sp>
      <p:pic>
        <p:nvPicPr>
          <p:cNvPr id="960521" name="Picture 9" descr="04_0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"/>
          <a:stretch>
            <a:fillRect/>
          </a:stretch>
        </p:blipFill>
        <p:spPr bwMode="auto">
          <a:xfrm>
            <a:off x="485775" y="796925"/>
            <a:ext cx="8169275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522" name="Rectangle 10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4-15</a:t>
            </a:r>
          </a:p>
        </p:txBody>
      </p:sp>
    </p:spTree>
    <p:extLst>
      <p:ext uri="{BB962C8B-B14F-4D97-AF65-F5344CB8AC3E}">
        <p14:creationId xmlns:p14="http://schemas.microsoft.com/office/powerpoint/2010/main" val="270728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motion?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nextlevelathleticsandfitness.com/wp-content/uploads/2012/08/usain-bo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63" y="1447800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9800" y="509827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Newton’s First Law:  An object in uniform motion will not accelerate unless there is an external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motion?</a:t>
            </a:r>
            <a:endParaRPr lang="en-US" dirty="0"/>
          </a:p>
        </p:txBody>
      </p:sp>
      <p:sp>
        <p:nvSpPr>
          <p:cNvPr id="5" name="AutoShape 6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VFBQXFxcVFxcYGBkdFxgXGhgXGBcXHRocHCggGBwnHBcWJDEhJSsrLi4uGB8zODMsNygtLisBCgoKDg0OGxAQGywkICQsLCwsLCwvLCwsLCwsLC0sLCwsLCwsLCwsLCwsLCwsLCwsLCwsLCwsLCwsLCwsLCwsLP/AABEIAMIBAwMBIgACEQEDEQH/xAAcAAABBQEBAQAAAAAAAAAAAAAAAQIEBQYDBwj/xABMEAACAAMEBQkGAggEAwgDAAABAgADEQQSITEFQVFh8AYTIjJScYGRoQcUQrHB0WLhFSNygpKiwvEzQ1OTsrPSFzRUc4Oj0+IWJET/xAAZAQEBAQEBAQAAAAAAAAAAAAAAAQIDBAX/xAAwEQACAgEDAQUGBgMAAAAAAAAAAQIRAxIhMRMEQVFhkSIjMnGh0RRTgbHh8BVCQ//aAAwDAQACEQMRAD8A9rFqTtDWPLOEFrXbszBGeWqK0Dpaz095/wAvvMNRaAasJeqmTU7I2xqjnqZaC1p2hq9TQesKLUnaHBp84q679uvZMFPih6nfr2n/AFDv7/KFDWyXatJypaF3mKqKKknZn9IWy6SlTEDo1VOINGFRjjiPwmPP+UekEnTuamTAllkKJk92YgFgCAlScesgpvbWIgaT9psssJOjpLWqeQwUUoijpXSTUYdMYV1UwwiJF1M9H0vp+z2WUZtomrLlrgWNczSgAAqTiMofo7TMmfKWbKYmW4qpKutRtoyg08Nm2PP7HyHM+alp0pNNpmijCSOjZ5TH4VTWBgKnOgrXGNpQAUFABlsAGWGobtgURaGotDbU7XoftHSVPVhUGox26jQ/KKOZxxtiToVuiy9lz5NRvmTDSTWy1viC+I5QkKLqZ2viC+I4wkKGo784ITnBtjhBChqZ35wbYOdG2I5hphpJrZK50bYTnl2xFhpi6Sa2TOfXbCc+u2IcNMNKGtk73hdvzg95Xb84gGGmLpQ1skztKSlYKzUJFRg2WWyE/S8nt+jfaM5yhShlPsLIf3gCPVPWICTPlDQhrZs/0rK7foftB+lZXb9D3bIyAm+cPU954px3CGhDqM1Y0tJ7fo27dvEB0vJ7Y8j9oyt0nXTu43nzEAQDj0r6ZZA7ouhDqM003TshVLFzQCpojk07gtf7HZHKwcprLOBMqcGANDQNUeBFfGM/TVnu213GtKjdgsYyevuNqDj/AAJmeAoBXZiBdJqowwjMo0VSbPWzpmTrcDcQwPkRBGWQmnRNBuUt6hqGCLoROoydN09ZQSWtEkAMSazENKC6duNdUUto9oVhR1lJMafMIUKkiW0wtQ3jdKUDYbNh2GHWrkBYJjFvdkVjncFMTiajG6ThgSMMs4tND8n7NZamzylQnAvUliBhS+TewpqYEbIgKeby5Jwk2DSE16igaS0teuTiztgMhWkUWmNLaZaWZkwStHSuiFAImWhjU4ZkLgTUkVGyPSt3j566UpjU40IO0Rlbf/8As2+XKzl2cc441GZhQUrSoqo2jpA5iIyxqzO6K9kchrs22TrROmHpOpegvNXAml6uIxqOkuZje6J0LIsyBLPKSWv4VxOqpOba894wrE0cePzr5NuMLx9PHZtNKZgRUiNticcca/xQhPHHHgICeOOM99G8ccfaKZGPxxxthdFzaTSvaX1U4ejN5boa/HHH2iu5VlcZqQ3fqI8QSPEQBpIIajggEGoIBB2g5GHRDQQkEJEAQQQkUghhDCmEikEMNMOMNMCCGGmHGEMUo0w0w+Iek7VzctmAq2AQbXY0Ud1SK7BUxSFFyo0vKuc0HHOCbLAXGpKsGcKdZC1rTKoivsmOeMQtMaCTo1F40xfJi9SWmVGTEmuG2DR81pZEuYa1wR9TfhbY3z9IFL2WY7A8ccZaxHBI7Lxxx6VFMjieOMtZ89ghOPpl5YDcNsHHHGzcIOPpx9YAQjjP5Z786nDKK/T2j+fksnxYlTrvjfXM4gkGgGFIsTx4fKnplgYD9tXlUfJT5wKnRhNG8p5kqUsu7euC7XojAE0GIrhl4QRa6R5MX5rurBQxrS6xxOeIUjOuRwgjjpn4nX2Geg7PLVuwAOHgAdxha8Y11bcdesgjYYb/AH8Mce7eejuEFeN30HkNjRowNnzQiMzdVVLnLICrHKm3GlNu2M9yKkky5k9+vPcua7ASFHgS1McqY0pTpy4tRSyMo60xlljxJrvqVUiuePWaLfR9nEuWiD4FVfEDPvJx8d8TvNdxI/P8+Ne/ODjjjLbmErx68YeCmDjjjzzjRgCeOOPnDTxxx9Ap4448TDTxxxSAObGIdtnqqlmNFGZ9PE6qayYlvFYqc6wc9Qf4Y26ucPrd3Y68FhDtDz7SSSGCKASslhUULDBmGIY4nCoWtKNjXRWO3hzdIKTAKlGzp2lOTrvG3GhwiusKUJ7uPlEifIVxRhWhqDUgqdoIxU7xEotlpCRWy7W8vCZV07YHTH7agYj8S+IFKxYS3DAFSCCKgg1BG0EZxCjoSFhIoGO4AJJAAxJJoANpOqI9j0hKnVMmbLmgZ3HVqfwkx4r7c+VLtaRYUYiVLVHmqPjdukA20KpUgZVauoUzuibQ8t0aVVClDfqKrXEio7wCN++Oc8mk648Dmtj6UhIzHIblP74jo5HPSrt+gpeVq3XpvusMNm+NPHRO1aOMouLpiQ0w6GmNEEikt8y/Op8Mr/mMP6UP/uHZFnpG2LJlPMbJRWm05Ko3kkDxinsqEKKmrGrMRkWY3mI3VJpupAHK2JUDvp5/mBECZZVYFWFQcxxkd8Ws1ag+nfmIjERohEsMwgmW5qwFVbtrlXvBwPeDrieOOOPlEW02e8ARgymqnfs7iMDHazzLyg5bRrByIO8YiJ5A68cceWs49OPyGMHHHHdCU4+n5emuKQONWrLd45DVjiTjX3kbfAdI64Bxxwd4ygp8vT7d1Bv1QA5V46f9Bu+UEKAdhO+6T61FfKCIUtx+fyx3/tGhwyMFeN/38j+GKaxacBcSrQhs845K1CswimMt8VfEgAGt0DVFxxr7t5OVPiruEYNNGa5SHnLZYpGYvtOYfsY/0v8AWNIOOPp6HI5mwfrdKT3zEmUkoa8TjhnrLigruFcY0449d/fr254xEV8IU8ccbhlAeOODAOOP7D6nHH2EaINI444EIRD6cflqhCIEK23dNhJGTC9M3S60u97HDuDbIlFI5aPWoabrmGo3IMJY8ul3uYkOwAqTQDWTEL5D7OM/D6x3EY3TPL6y2YN0r7ZgDuGH96RgNK+1u1OSJKLLXIYVbzwjDyx7jtHBJ87HuNYp7fpNLOS6TFU5sh6j49I0+Fs+kM9ddXjq8uLc7L0mdjgEQEk+AqfKJws+lZwolhcXsQWSjHXiXOHjSOUssn8KO0ezxj8bNRb/AGjFyQvQUHAqdWwbYrpPtPnSnqyiYlOqSa94OYjya3aTmKzAChViGypUGhGzONKLfKCKURpsy7UjAKDqqWoPKsc1DK3tbfkdXLClTpLzLDTdrsmlbVLthRpTmWqzZRoQXQsL14dZboUasozlotoM13pgTQUwFB1cBEFpdolkzTLdSb1aL0AGqSMMAMY2/s15HJpNJrzJjy5UshRcu3jMYE5sCKAU1Y11R1y4p6tzGHNjUNmaX2J6QJmT5QC0KCYWPXqGCqBhivSbMimGdTHrEZzkZyMk6OWZzTO7TLt53pWi1uqAoAA6TbzXujRx1hFqNM8mWSlNtCQkLCRs5nKfKDKQQDXbt1GM5Tm8fg1jsHWR+HaNWe2NOYpbStHYb6+eP1p4RQc44BcKbMPt6UhZQum78J6u7avhq3d0O1nwP0+kUhzpHIC6x2Nj3EYHzw9YkUhsxddDhj9PlBhC8cbe4wccfnh3Qo41fOA8cfYwAlON319fCuC8d/jjX1ORwgpxwPHLxhePyz/ZzOrKAELJrND+7544+cEKs5Rh0vAORTV1VplsggUnWqzpMUpMVXQmrKwqOuTUgjA9DPA/iisWzvZaXZheT0RzUypmLW4oEt8S3WNA9f2xFsWAW8SAACa6h0SSa1oOtqIik5QTqWefaGFLkuZzKkYqXDqJhGpz0aVAIGFakxzZpEbkDaBNW0T8jOnFgCD1aC7QnBhV7uBal0jONTXjXq8Rq+lAuNNyZs6ybFIViFqlak06T32pWvdrPdFwWpnlmDqpWu7U2oRI8Gpcjxx/YfU+kHHGoQg+WH22AbIWvFftGjIcb44WzqMBUFqKDsLELXwrEjjKML7TNOTJSLIl4GbdF4jABmZag6qEDzjMpUixjqdD+U/LhJDmRZxemrQABb2zCl4XQMMWI8Y8+0/a7damAZplXZZaqJihSWIUC6FFASRri50boMIBLkrec5mlWJ2mmr0Ebjk/yaEoiZMoZg6o1Kcq7z8t+rhFub8ju2ocHmtl9kttehmPIXeXYnDDUp2bY0uhvY9IQhrTOeb+BBcXuJqWPhSPSJOXifUkwTmIU0zOA7yaD1IjsoRRh5psh6H0XJkCkiUkpcVF0UJFcSTmxJGZJwAhvKbSAkWO0zb11hJdU2mY4IQAbbwHrsiwAAFMgBTwjzf2jadvTpUhBLmyVImTQalb2Q6lWYhTgACKtjlHfDj1ySPPknSs800Zo6UeiZktXGd8FaAg41UEnLbFm2hlI6M394JMZT3G6PnFt/8AkMtEK2exMv4jRRt1U+cQLHp1DaEaeoNcKhi1xiaKaXmrryyzj6s5xxwbPBFTyTrggG3NLLokxJpXA1Ly6EGmo+hxqDDtA6ZmWSYZkiZzTzWVWCCstgLxowbXiDXcdsd9Py5YefMooVgcRXEoBjjm16mWBvDfWdyW5CT7bIafLKoqtRA1RfNDeoaYUrSp17KR4J5+rilq5XB7YYVjyKuHyex8l+Usu1SJbF5azSKOl4VDAkGgONDSo74vCI8Bt3JC2ys7POG+WL4/kqIi+8aRkNVTa0auRVwK+Pyj5qzPvR75dmi94yPoeEjyDROnNPvTm5RcbZkpVHm12vnFzb9O6blKL9iRyR/kUbHfQtd8qb46dVVdM5PA7q16nopis0ovSB2inl/eIXJq1WuYtZ5TDBlMibKcGmos12YN4Aiy0qvQB2EeuHzIjonZxlGnRWTUqN+Y3EZQ0NW6dtR4509DDxHN8PMH6H6xog8whHFaQpisnTTONFrzStR2Gb0rVEpjQGlT3gY5LAuhtLy7Qr80xNxrjVqMdovDEVBx3GLEbuPKvyit0LK5tDLvVus9MR1S5YDXlUjwiwJ4w+0RPYMUbPT54flCE1NBmPPbQZnMjIDKGlq4atfdsGJ+UOyFMgNWrbkaDOmqKB6y0102fDqwGZrlBAskkYEgZfFqw1LTVBAHZP1rj/SVhTE/rWUyxXaZakHtAkbAK0ftBe9Ik2cZz58qX3Dokndiw1LGmQACgACgZDIdcjIUHw5gRl9OOJmlLFLrhKSdO3VowXaBjKBzHhHKXB1hyaDSFiWYgFboWjA7KKM8cgC3xRX6K0XNlMhDG4cWoTvBvDXjQZmLe1noneQm3rMUzx2jXHSteAcwCO0cwY0ZG5HDEEUI6OBGzOgw9Y6LM37s/wAoDU51pn8WRw3a4br2eJ+WyBDpe2ehjL8qdBJabRZ74F1aiYTUEoVcquwdJa12CNLe2/ceYyivZA86jCoU1AOXQVad/wDinyiPcqdbo4WEPKFJctXkil26Flud4UUVhv6NdmszrNbUckKekM1IIcd6nERVSdGzUm1WZ0ai8KkV1moyOHzi1tNmR6X1BpkcmG8MMV8IoJEnqjjjOB8SveT5Cn1EVbTJkhFNedWqKQ1Ay3qAG+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/4iwUZk01R7no6xJIlJKlC6iKFUbht2k5k7TETk9oGTY5XNyFoM2Y4u7dpj9BgNUWceR1wjtu92EJWCEjJAMJBCGKAMcLYtUYbq+WP0jtCGAKAGGTh61HmMPWkLSlRsJHkafSIulrKJsp0atCK1BIIKkMpBGsEA+EUHF7Rz5KI3QFBMYHEkivNqRkaZnVWgxynS0CgBRQAUAGAAGobBFboKQEWYAagTLoO5Ulp/SYsoIMgu1ybsDUOzPonec6xNJJ20/e8s4rNPghVYGmN0nceNW2J0mZVVOAqAdQz78Yi5DO3H5ZmFGG7zG86l101w3jL/wCsJTd6eJ+CKQW7XZ/LqwOuCFvsMq/zeOuCBSz2V7sf3F19zZNGMVD+nAzH/IFK1FAVTWd7PrjXI2zOmraQT8NDnMGaxnNKUl6Tsz5c5Kmy65ZXyvZ2pHNnSJopjVaWM8329VV3N8R2xJvU15bTsO9th2RFlremscwoVcq4lmJxuk9V01xKUHDw27LpyA2RoyApu1j4e8a4N47sAPoYKni9mM9UBPr3H0wMABP242xWaKNXmNWuf/G6k+SJ5xNnOFVmOQBJ2bYpuT1rNWlsCrXJbgnJhcUPT9l6174gLmU1bx/EfQAfQw4mOVnPR7yx82JHG6HM2B7qxQDShMlXW6rpQ7aEU8/tEfRIN1i92+TRqZFgoqfEkxKl4AbgIpZemAvQAq/WOwffIbIzKSjuzUISlsjxzT2gANKT7LJAlorXgT1UlsqOKDXi9APtGz5M2SXZkKIb17rN8RNd2rdEzTUmzTZpnsV50hUZjUVVchSor3xzkWmUl2i0WtAa4EbdseLNlcnS4PpYMKgra3J+m7UvN0DUIMXHsrdDZprKAHM9r51noJd8KfWMHym0lJYUbrfDxWM9oblZM0bMlzJZvqxImoT0XU5DcwpUNq7iRGuzv2jPalcD6QhKxWcn9PSLbJE6zveQ4EHBlbWrDUfnmKiLKse0+YEIYISACEgrCVigWGmCsNJiEKS1ikxxvr5gH6xzzjrpUUmV2qPMEg/SI4MUpD0c/WB2g+lD6qYm1itkgic2yhr/ABXh/wAyJ4MEGQ9Nkcy1d3neAHdESpeyOF66qSv7S9NMscwsSNMBSEVyApcE1yovS+gig5HaSmGZNkTJbXVqyzcLjgNTDADJlxxyMTvHcaqTNDgMtCCAwyyIqDgDDyBrA8hqzzWIGizSWE1yy0vuCmi4H8N3VriYGpu3ZYD+GLaJTo6CZTCnoP8AoghgnkYZ+I8f8yFigsmbblnjWmZNOkCMkXXrjz3Sun5ky2iiLzNjtKyzMU5sQDd61DhKNaZGgiNatNkrzXPvKRiKFQrPTBVF4MKA3TifKKW0WO0SptoS0MwNOeYl6iY15CtBTpYNM6QJyIIWtI4t2d8enmz0+ZpyRKwdgS8xlNKG7ToAt0DQUWX/ABCLlpgwqM8sMOkKj4NoMfP9vmza3nRwC7MHKsBqxDXaEVGe0xtOTnLc8ywmTOkHqCas128DdAqLxNHxJ17qRdSOaR6gG1im3CnccjCE6vEa/Q4xmLR7SNHyqB+ea8K4S60BpqJNM8q1GyDknp+zzpbJKnvOuEsTMR1cKxYreBFMACKqadHIZRbLRYcrOcayTVlTBLmMFQORe6zAUoc61purWK6wWObZbPLl81zjSalZizAb1WJet4KReBO2K3lTp0mVKFnmCY81pbywbt3F05qpArQllx3YxpZrOJFJhDTBKo7DCr3aEgagW1Q5INsuk5aooYvLwGMxXUZdphQ+cS2tSFCwZStDiGBGW2EnWhZaksQFGvjOMXpzTcu/UBFoM6Cp76YmMZMqgvM7YcEsj8ibpjlGzErLUiWMN7Ya9g3Rm7VplyM1QRU6Q5Rs1RL164bo7krbLTRghCn4nN1e/HEjuBjx1LI7Z9H2MSohztKKpqtZj7TkPCHyFtdpastJsw5dBGYDdUDCN3yd9nMpZiG0uJv4FBCYAnFus2WQu+MemykCqFUBVAoFAAAGwAYCO0cHieafa0vhPlzSpWRNaXPDrNQ0ZCpqDnrptrGft9r5wigoBlt7zH05y55D2fSSfrP1c5RSXOUdIfhYfGtdRy1EVNfBOUfIC12J/wBelZVaCchqjbBXNSdjAR2UFHc4PLLJsSPZlygn2O085LqZJos5K0V11fvjMHvGRMfSGh9LSrTLEyS15ciMmU9lhqMfNOi3XCWOiPh741vJjTM2wvzprcrdmLqZP+oYkH6Exjrq9zo+ytxtcnu1YSsMD1AIyOIgJj0HiHVhKxEt9uWUt5iBiAKnPGOj2hRmRAHYmGkxx95U5GuXrl8ocTAFbpodQ/tL50P9MQg0TtN/4YOxl9ej/VFYGgUotKaR5u2S0o5DJecqrUKmq3cAaklV3igi0M2Y3UAlr2nxan7AOHiY5240mSz3r5lfpe9YlLMFM4A4ro9a1es1trmoHcvVHlFZaNJyxbVQVvKolthQC/itNvw5bc84t3tAGuPPtO8q7MZxZaLNl0BmKtaquN2pwYhqUFDr3wYRuZDXZ0xcg6rM8cUbXT4U25w3S2lpdmS/MN1cN2FabVrjSM3Z+U6znfmlbnpNmd+sKPW4SuAIB6K7ulrjz3lByim290WgQEgBbwoWyBJCrSlTntjnHJFycVyuf1NaGkm+Geop7Q7KB16+Ez/44I860dyZYy1Lm6xrUZ6zTEYHCh8YI3Zi0QbbyhnPM50pLAFJV1UYKahu0zUIq22td0UyWlpk7nHN43gTgKUBxAAFFAFcAKADKJukxKd15oFKipAIIqAbxCigFWvUFTTIYRX2bR7TJbstDcoSKi8Qxui6M2NdkYXB6JJJ7F5KV2vzkmTElVAqqEpepjeNRd1401xCnaYnILoovRCgrrWgw2UOccpFunyZc+zq7qrG7Ml6jQgUOwg1H70OeYJstVdVUqiqrAgZYYjOuEVI5tnKZbOceovInxEkvdqcDXA0rti0sGkBZqkVVqFCQwKvfxRwtOkgCnHa4x1RVtZpiywqLMAcfrBqYhqrUaqfnGl5NcmZltSXKKLLRCb003+iOtQ51JyCrTNdZxoo4WLSk6daZC2dKsgRKKKgiXW41KEqddK0J2R7KbNaJ1nYvQFpbuqpQkqGQYN44EVvXcMwT5j+ins0ydKmE2afLCizSn6KT5ZJLjnGNHNGIuEit4ipwEaHR/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/EY4f4eI11hJ1pswl3L8wgit5UYVcFaFgUGGGoazCy6dixl8nZTWhpqoURlqJOJVHPWANchq2eEO0wjAXU+Ihaaq6o78l9ICols1FHVO7LGH6emSwGVzhhkDtzoAT5R4W3LLTPqR9nFt4Gu0vyonOFWSeaUAVavTfCmodHwigHK+0ynuGcWxD01EA1K1zAxy2RmJCWUitCT/AOXN+qReaDWzzWYlVYCq1ZaUuZijAEZmPVNN20z5ekvuVvKyVPscvBucc1Cr8LK20kaqnX4ZxSvyotE0oJUx2IQBhTWCa5E0AwxJ2xkdLT1AUqaXgQRTE4kVGGOZ168xCaHtVASC1KbDWuzrVoYsMj5FUzatb7XWW8xmKCZLOF01owNDTHIGNHyi5eS5E8J+tF1iHAEujAFcQTUnAnZqjEWDlK1nqEJAmLibuWP7dKxS6WtRmMT0VV0VsQKnuOrL0jrrcmZk1R6Npj2iyGsxZZc3pXlWtALygEEEVrjq3RSyOX5apWRgDrmU/ojI2mehkyZVL1xZhrep+scnEimIGBprix0ZLeYzhecVWNSwkrQC6RWlVRRgusQszFpkzTHK+bPSYJctU5pVYsGvEF3WUMCox6RoBXKsUGktNWmWplzJsznT1ulTmx2QFPWOuvhtjV6F5Oky5iWJltDiarz5zFQLwDc0qhjRgtXYnEFiKVCgmHb/AGZW2YxcC8N8xC13ZWuJzhZTCT7RMYXmZ2FaVLE403mHStH/AKmZMYMSQbgAOAUgs53avGL/AJQaFm2WvOtZwLnOLLPSqrXkDUu3ScTjXPEYxAtsmZNAmVwMsEGUjCWFp0koMFocCMsN2C9iqNuiz9n84c7JmPMS8GazXCRfZCoKUGwGgyOWcLN0IZts90QGZLklWICgtgOoLueFAczhjsjL6DlMXJUkc2Q5IIBABzoe7Yaa42cjlRNlK7SSimcxaY1azGIAAJIuilMhSmBwjzrG1mc1w1T+ae37s3LKunpfiaNvZ5pJ+mJ0qUGoRLLOCn4SFFK90JFHZuV73RetMxDjVRKl0BqcsMoI7e34L1/g49WHn6fyV9usEuVKmTplocTityhSiNTpBVYpVcFGFDWpyxMU+gdJ2aU3OOZhI/y1RbpYGqEk4ilBXOpINRSh66Vm2q0gC0T+cAxAatATXGlaVxziHL0Qdsv+An5mOUskGqZ9OHZM0ZKUVx8jnoeyo4ns7uD0St1OuaktVjgmQORjSSdDWPm1DWibXC8OabEmgYXucunHHVjFINDbSv8AtiOi6Ipm2WX6tMNdMV2xHlXj+5PwGV/1fcvrPJWYCFmIrkgIrDpMzEKoUBDQZZmm+PTtBvIsqXkBKygAuwsVDl2rheCsAafGZv4aeKLM92ZJ6OL6OrL0EwYYqSAuOOow22cprVbjLszTKI0xq0wMxpjlmLdo1Y0AzwFI6Y3as8+bFLHLS2S+W/LWdpOYqgBJSkEA0NGxBe9Sqihy3CK6wWSUga9O6ZFKg9G6KYVKnZnuyjcNyItLUWXZmlIMheRCaZFjeqT3xKk+zi1HMov7U16/ygxiU2+LO0MENHtSSb+noZ/ROkpUsqZJUm5cxOSsym9gRjUDwPdGplco+jcuqRjrauOZzwOuojvZvZlO+Kci919qd1btInyPZw6EMtqZWGTKjAjbQiZURzfU7jDw43zk+jIcnSjlQy2YMmKhhLYjDAitMTHSdpeSrc7LMpnAuALLZHp0icSuGJBIBxoIvZfJu2qBd0lOFPwMfnMxhzaCtxz0hX9qzofHEnHfnGrn5/T7mOhH8xekvsYMMJloEznaEFnUPzd1cqKXuA0ph0sMMSIWaCrTQ5IZm6YIUFSDiAABdxzwjZTOTVsvXv0ga0p1CB/CGp6RxbkSZqkT5st3pRJoVhMwpRXOPOpQUx6Q1GmEYnGUjtjcsXwZV+if2MGNGSrgQA0Brgq50u53dmENGi0ApV7vZoLviKRtB7PH/wBeX4IxEKPZ4/8ArJ/A0ZvL/aM9CH5q9H9jz+VLWVOWgqqlTQ9nAEfOLjSllTnBvBNR3ikS+VfJJ7LLWbfVwWuG6rClQSCaj8NPERx0HoprZMVLwUlGoWBINwgUoN1T4GJJStPvPQq0OOr9dyH7quHSmenfsxhyWVBW6SKkk0u5nPClMaRrB7N3/wBaX/A/2h49nDj/APolj9x4vvjz9CH5q9H9jJmQlKMLzE1LtQudVL2zwjnMsiNnePiv23xt5fs7AHSmh21ihC07rpJ8xAfZ+R1Xsy/+izHzmFvSkX3pjoQ46i9GY6VooMKKDlWpZBvxYinmY6WmyS7q3mVyoCgVY3VH4sFpuUmNPN9nLMQWtCHZWU2A2DHAbhDf+zU/66f7TfeHvfM30Mb5y/RmWncwa9EHeaiOlt01LmSpUt5dnXmwACo6QoAKE3jXIeMaX/s1P/iE/wBo/wDVHNvZu3+uv+0R63/pD3nh9S9DFe+b6MpdD8q/dlZZXNkMam8K4iuRqNsSJntOmpQVkipAwQn+o0/OHWnkDaF6vNv3Eg+qiKe0cmrVLGNnmU3AN/wkxLmuUzqux45/9l6fyQNP6Ya0s5mMgBvAIroBVgQ7DpECoLYVpiTripTSSql2oIyNXBfYB1saDZ4xPn2YrgyFTsYUPqIiTbKjZoDFWV952/xi5jMpLOxl2gurBVJON9KgHPAt6HGL2wy5Cypic/Zzzl1lLPQoQTeagXOmFBjnECZoxSep/Mawx9Fj8X8Z+sb6t8M5f45/P+/IsJNhk0/7zIOfx7+6CIkvRYpm/mPtBF6j8TH4B+B6pZfZ4qsGNomAjWiKp82LReWLkjJShZpk2n+pzZB8Agi/Cw6sb0pHCWfJLlsp5PJOxqf+7If2i7ehYiJkvRdll4iz2dKa7ij1ibfMRbRZ1cgtU0y1rjtG3DOCSMOcnyyDp2z2e12eZZmls8twMZfRukGqsGOAII+hqIyvJXkLKsE7nlTnpg6jTWH6vaVVFpe/FXupG4aWe/u+2ccLoi2Zof77M1so7l+5hPem7bfyj6RyKjikMJ3RLKd/eD2m8zDTM3n+aOAZTmwjoPGFihXm0y4844mcdphbRORBVjd7yPpEJtIyu0fIxdxsTfetpPrDDad5iEbbJ2t5R1lsjdVXO+4SIUyWjo1o3+sNW0DVWscZs6WoqVYDKtykRm0rL1K3oPvFpi0VnLvTMuTIQTw7K8xRRCL3R6RPSw1AeMV3JS22EsF95myJqMW5ubLpMIOIWowxGdK51oIz3tY0nfazBQVUc41c6k3BsGQGW+KDlHy3nWt0mTVlc6hwdUpeXWrKSQynWMouhPkqnJcM9xsNr5yWr0YXgDS9Wh1iowNDriYlppShYeNI895F6SqAsidf55WniUTemSrlxHSpxOJNNZC1xNY0CW+a1aFjjQ0XIjUcMDuhpZnUahLYdTN/EY7C2trcjx+8ZhZc9+3Q7TT0h6aLataqe8Ej1ziV5i/I0TaUp8a+aw9NJA5EHw+0VVnkuoAqoGwJT6xKRDt9BEKT/wBIfh8q/aBdIA6mHhEFgRDC52V84AsPfUJu3qH5x1LDtfOK+WGJyI74mItBSuf96fKACcqsKNdYbCKjyIiptHJ6xv1pMsdwK/8ADSLZq6o5kbYNJmlJrhmatXIWyt1GdO41H8yk+sVFq9nvYnqdzKw9RX5RuSsJcjGiPgdl2nKv9mYeRyC6IvTDXXdApXdUg08BBG6CngQRdES/isvj+xK5zcfL7wBzsA8YvfcJfZ9T94BYZfZ9T946aWeYpAeBBXbXz/tF37hL7PqfvCixJ2fU/eGliykKDZ9fvDZgFMSAN8XpsMvsj1jnN0VJal5AaZVrDSLMraLTJBzvH8I+xpEObMB6kiYd5vD7xuE0dKGSKO7CF9xl9n1P3i6SHn6SJ5OCEDvpTzMSpejp2sD+KvyEbf3NOz6n7wGxJ2R6woGNGj31hTur+UMfRxHwLv6tY2vuSdn1P3hr6PlkUK4d5+8TSy2YNVIe6BjSuCmg7yBh4xLMiYPhJ8vlWNfJ0XKQUVAB3mp7zWpjoLGnZ9TE0sWYW22F5ilShGwmmfdXCM9P0JadUonfhT5x62LGnZ9TB7lL7PzjSTRGkzxPSXJedOW5MkF18Kg7RRqgxiNJezG2q36mS7KdTNLDDzYAx9RmxJs9T94PcZfZ9TF3CR8zaF5G6Xs9QtkBVsw0ySO4hr9VMb/kjoO2ylmtaEVXmOXuh1KqMcAATtOJNctkete4y+z6mD3JOz84jTKYtdHzcB0R4n7R0/Rz41YZ8bI2Huadn1MJ7hL7PqfvE0izKrYdrHy/OOi6OGHSbPbGm9wl9n1P3g9wl9n1P3hpFmf9xQHLPf8AnC82BkAI0BsSbPU/eENgl9n1P3hpBnwIa2O3f940P6Ol9n1P3g/R8vs+p+8NIszoUbT3wpB3RovcJfZHrB7hL7PqfvDSLM2Bjl94TjVGkOj5fZ9T94Do+X2fU/eGkWZtacE/eFjR/o6X2fU/eCGkWSoIII2Q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nextlevelathleticsandfitness.com/wp-content/uploads/2012/08/usain-bo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63" y="1447800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760163" y="5029200"/>
            <a:ext cx="3200400" cy="533400"/>
          </a:xfrm>
          <a:prstGeom prst="rightArrow">
            <a:avLst>
              <a:gd name="adj1" fmla="val 371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8828" y="5715000"/>
            <a:ext cx="316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from the ground on Usain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A3D5788202A54B4EBB832F658AFABFBF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1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A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D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RESULTS" val="Force is[;crlf;]45[;]45[;]45[;]False[;]0[;][;crlf;]2.91111111111111[;]3[;]0.550644964149505[;]0.30320987654321[;crlf;]3[;]0[;]something Yoda told Han Solo to use1[;]something Yoda told Han Solo to use[;][;crlf;]0[;]0[;]a scalar quantity2[;]a scalar quantity[;][;crlf;]40[;]0[;]a vector quantity3[;]a vector quantity[;][;crlf;]2[;]0[;]a unit of power4[;]a unit of power[;]"/>
  <p:tag name="HASRESULTS" val="True"/>
  <p:tag name="TYPE" val="MultiChoiceSlide"/>
  <p:tag name="TPQUESTIONXML" val="﻿&lt;?xml version=&quot;1.0&quot; encoding=&quot;utf-8&quot;?&gt;&#10;&lt;questionlist&gt;&#10;    &lt;properties&gt;&#10;        &lt;guid&gt;5943572487784CB2AFB6D779D405C98F&lt;/guid&gt;&#10;        &lt;description /&gt;&#10;        &lt;date&gt;5/17/2014 4:11:3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AE9763D950A426D8C5C074261525808&lt;/guid&gt;&#10;            &lt;repollguid&gt;61B0A63A974E4424A5FFBAD4D52A4D79&lt;/repollguid&gt;&#10;            &lt;sourceid&gt;DBC2D4A950D549C389E2EEE53D0DF007&lt;/sourceid&gt;&#10;            &lt;questiontext&gt;Force i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924EB3AFD1E4796924BD68997A270E1&lt;/guid&gt;&#10;                    &lt;answertext&gt;something Yoda told Han Solo to use&lt;/answertext&gt;&#10;                    &lt;valuetype&gt;0&lt;/valuetype&gt;&#10;                &lt;/answer&gt;&#10;                &lt;answer&gt;&#10;                    &lt;guid&gt;2158127F7A9B4F3488343CF4FF1CEE2E&lt;/guid&gt;&#10;                    &lt;answertext&gt;a scalar quantity&lt;/answertext&gt;&#10;                    &lt;valuetype&gt;0&lt;/valuetype&gt;&#10;                &lt;/answer&gt;&#10;                &lt;answer&gt;&#10;                    &lt;guid&gt;EC2EF36537694388A0CC1E1ED535959C&lt;/guid&gt;&#10;                    &lt;answertext&gt;a vector quantity&lt;/answertext&gt;&#10;                    &lt;valuetype&gt;0&lt;/valuetype&gt;&#10;                &lt;/answer&gt;&#10;                &lt;answer&gt;&#10;                    &lt;guid&gt;F2361D51462E49329E42BD754FAA4504&lt;/guid&gt;&#10;                    &lt;answertext&gt;a unit of power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6DD245A13214FAFA36482C3FD91C44E&lt;/guid&gt;&#10;        &lt;description /&gt;&#10;        &lt;date&gt;5/17/2014 5:42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EFFCFD6F2CC4E5CA9FFEF0FED24C8E9&lt;/guid&gt;&#10;            &lt;repollguid&gt;B973766EA24D42E895C321EBF1220377&lt;/repollguid&gt;&#10;            &lt;sourceid&gt;9B65130A1E8849889E4862D9BB765B13&lt;/sourceid&gt;&#10;            &lt;questiontext&gt;The force on an object at an interface is called th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A6B6BA12AC64F4696343D092854CEAB&lt;/guid&gt;&#10;                    &lt;answertext&gt;natural force.&lt;/answertext&gt;&#10;                    &lt;valuetype&gt;0&lt;/valuetype&gt;&#10;                &lt;/answer&gt;&#10;                &lt;answer&gt;&#10;                    &lt;guid&gt;862CFAD6B582406D9FB2EF13B385EDA7&lt;/guid&gt;&#10;                    &lt;answertext&gt;nurturing force&lt;/answertext&gt;&#10;                    &lt;valuetype&gt;0&lt;/valuetype&gt;&#10;                &lt;/answer&gt;&#10;                &lt;answer&gt;&#10;                    &lt;guid&gt;FEA2107F3C6B4D99BD34D4B501FEAEE7&lt;/guid&gt;&#10;                    &lt;answertext&gt;normal force&lt;/answertext&gt;&#10;                    &lt;valuetype&gt;0&lt;/valuetype&gt;&#10;                &lt;/answer&gt;&#10;                &lt;answer&gt;&#10;                    &lt;guid&gt;43A73A330A0F41D6A614F3068D693A78&lt;/guid&gt;&#10;                    &lt;answertext&gt;negligible force&lt;/answertext&gt;&#10;                    &lt;valuetype&gt;0&lt;/valuetype&gt;&#10;                &lt;/answer&gt;&#10;            &lt;/answers&gt;&#10;        &lt;/multichoice&gt;&#10;    &lt;/questions&gt;&#10;&lt;/questionlist&gt;"/>
  <p:tag name="RESULTS" val="The force on an object at an interface is called the[;crlf;]47[;]49[;]47[;]False[;]0[;][;crlf;]2.91489361702128[;]3[;]0.403695020447027[;]0.162969669533726[;crlf;]2[;]0[;]natural force.1[;]natural force.[;][;crlf;]0[;]0[;]nurturing force2[;]nurturing force[;][;crlf;]45[;]0[;]normal force3[;]normal force[;][;crlf;]0[;]0[;]negligible force4[;]negligible force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71C8074377D44F4BB8AF253B1EB8CDC&lt;/guid&gt;&#10;        &lt;description /&gt;&#10;        &lt;date&gt;5/17/2014 5:44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0E09625A75B4B0DB67A746E818CE080&lt;/guid&gt;&#10;            &lt;repollguid&gt;ED4C951593AD490AAE31059BF6266BA1&lt;/repollguid&gt;&#10;            &lt;sourceid&gt;C2F8954C9F8545CDA4F51DE0442F1987&lt;/sourceid&gt;&#10;            &lt;questiontext&gt;Newton’s second law states: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42477A007CA47B98F9B460269A2512E&lt;/guid&gt;&#10;                    &lt;answertext&gt;The force on a weight is equal to its velocity times gravity.&lt;/answertext&gt;&#10;                    &lt;valuetype&gt;0&lt;/valuetype&gt;&#10;                &lt;/answer&gt;&#10;                &lt;answer&gt;&#10;                    &lt;guid&gt;8497CD69D6124C028AFDE35F9518EAC2&lt;/guid&gt;&#10;                    &lt;answertext&gt;The force of an object equals its acceleration divided by its mass.&lt;/answertext&gt;&#10;                    &lt;valuetype&gt;0&lt;/valuetype&gt;&#10;                &lt;/answer&gt;&#10;                &lt;answer&gt;&#10;                    &lt;guid&gt;30A577C5AB584ECF826046BC33FDD184&lt;/guid&gt;&#10;                    &lt;answertext&gt;The force on an object is equal to its mass multiplied by the rate of change of its velocity.&lt;/answertext&gt;&#10;                    &lt;valuetype&gt;0&lt;/valuetype&gt;&#10;                &lt;/answer&gt;&#10;                &lt;answer&gt;&#10;                    &lt;guid&gt;031F85A40CBC4ABA94B02104D6C6D242&lt;/guid&gt;&#10;                    &lt;answertext&gt;The force on a mass is equal to the distance pushed times work done on the mass.&lt;/answertext&gt;&#10;                    &lt;valuetype&gt;0&lt;/valuetype&gt;&#10;                &lt;/answer&gt;&#10;            &lt;/answers&gt;&#10;        &lt;/multichoice&gt;&#10;    &lt;/questions&gt;&#10;&lt;/questionlist&gt;"/>
  <p:tag name="RESULTS" val="Newton’s second law states:[;crlf;]47[;]50[;]47[;]False[;]0[;][;crlf;]2.8936170212766[;]3[;]0.370970122854525[;]0.137618832050702[;crlf;]0[;]0[;]The force on a weight is equal to its velocity times gravity.1[;]The force on a weight is equal to its velocity times gravity.[;][;crlf;]6[;]0[;]The force of an object equals its acceleration divided by its mass.2[;]The force of an object equals its acceleration divided by its mass.[;][;crlf;]40[;]0[;]The force on an object is equal to its mass multiplied by the rate of change of its velocity.3[;]The force on an object is equal to its mass multiplied by the rate of change of its velocity.[;][;crlf;]1[;]0[;]The force on a mass is equal to the distance pushed times work done on the mass.4[;]The force on a mass is equal to the distance pushed times work done on the mass.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1905</Words>
  <Application>Microsoft Office PowerPoint</Application>
  <PresentationFormat>On-screen Show (4:3)</PresentationFormat>
  <Paragraphs>394</Paragraphs>
  <Slides>67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causes motion?</vt:lpstr>
      <vt:lpstr>What causes motion?</vt:lpstr>
      <vt:lpstr>PowerPoint Presentation</vt:lpstr>
      <vt:lpstr>PowerPoint Presentation</vt:lpstr>
      <vt:lpstr>Force Vectors</vt:lpstr>
      <vt:lpstr>PowerPoint Presentation</vt:lpstr>
      <vt:lpstr>Force is</vt:lpstr>
      <vt:lpstr>Force Vectors add too</vt:lpstr>
      <vt:lpstr>Force types</vt:lpstr>
      <vt:lpstr>PowerPoint Presentation</vt:lpstr>
      <vt:lpstr>Weight</vt:lpstr>
      <vt:lpstr>PowerPoint Presentation</vt:lpstr>
      <vt:lpstr>Spring</vt:lpstr>
      <vt:lpstr>Tension</vt:lpstr>
      <vt:lpstr>PowerPoint Presentation</vt:lpstr>
      <vt:lpstr>Normal</vt:lpstr>
      <vt:lpstr>Normal</vt:lpstr>
      <vt:lpstr>Friction</vt:lpstr>
      <vt:lpstr>PowerPoint Presentation</vt:lpstr>
      <vt:lpstr>PowerPoint Presentation</vt:lpstr>
      <vt:lpstr>Drag</vt:lpstr>
      <vt:lpstr>PowerPoint Presentation</vt:lpstr>
      <vt:lpstr>PowerPoint Presentation</vt:lpstr>
      <vt:lpstr>Thrust</vt:lpstr>
      <vt:lpstr>PowerPoint Presentation</vt:lpstr>
      <vt:lpstr>The force on an object at an interface is called the</vt:lpstr>
      <vt:lpstr>PowerPoint Presentation</vt:lpstr>
      <vt:lpstr>PowerPoint Presentation</vt:lpstr>
      <vt:lpstr>PowerPoint Presentation</vt:lpstr>
      <vt:lpstr>Newton’s Second Law</vt:lpstr>
      <vt:lpstr>Newton’s Second law</vt:lpstr>
      <vt:lpstr>PowerPoint Presentation</vt:lpstr>
      <vt:lpstr>Newton’s second law states:</vt:lpstr>
      <vt:lpstr>PowerPoint Presentation</vt:lpstr>
      <vt:lpstr>Free Body Diagrams</vt:lpstr>
      <vt:lpstr>Free Body Diagrams</vt:lpstr>
      <vt:lpstr>PowerPoint Presentation</vt:lpstr>
      <vt:lpstr>Newton’s Third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MCAT style question</vt:lpstr>
      <vt:lpstr>MCAT style question</vt:lpstr>
      <vt:lpstr>MCAT style question</vt:lpstr>
      <vt:lpstr>MCAT style question</vt:lpstr>
    </vt:vector>
  </TitlesOfParts>
  <Company>Utah Valley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physics</dc:title>
  <dc:creator>MiniQuad</dc:creator>
  <cp:lastModifiedBy>Windows User</cp:lastModifiedBy>
  <cp:revision>71</cp:revision>
  <dcterms:created xsi:type="dcterms:W3CDTF">2014-04-03T04:45:59Z</dcterms:created>
  <dcterms:modified xsi:type="dcterms:W3CDTF">2014-05-20T18:49:19Z</dcterms:modified>
</cp:coreProperties>
</file>